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9C6-6255-4A97-8031-A24AB80A4A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B2CF-AA0A-48E3-9B0C-D1C5EC80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54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9C6-6255-4A97-8031-A24AB80A4A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B2CF-AA0A-48E3-9B0C-D1C5EC80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50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9C6-6255-4A97-8031-A24AB80A4A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B2CF-AA0A-48E3-9B0C-D1C5EC80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3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9C6-6255-4A97-8031-A24AB80A4A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B2CF-AA0A-48E3-9B0C-D1C5EC80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104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9C6-6255-4A97-8031-A24AB80A4A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B2CF-AA0A-48E3-9B0C-D1C5EC80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93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9C6-6255-4A97-8031-A24AB80A4A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B2CF-AA0A-48E3-9B0C-D1C5EC80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75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9C6-6255-4A97-8031-A24AB80A4A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B2CF-AA0A-48E3-9B0C-D1C5EC80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40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9C6-6255-4A97-8031-A24AB80A4A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B2CF-AA0A-48E3-9B0C-D1C5EC80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25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9C6-6255-4A97-8031-A24AB80A4A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B2CF-AA0A-48E3-9B0C-D1C5EC80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4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9C6-6255-4A97-8031-A24AB80A4A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B2CF-AA0A-48E3-9B0C-D1C5EC80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55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9C6-6255-4A97-8031-A24AB80A4A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B2CF-AA0A-48E3-9B0C-D1C5EC80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7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BC9C6-6255-4A97-8031-A24AB80A4A0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DB2CF-AA0A-48E3-9B0C-D1C5EC808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9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0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1114" y="614799"/>
            <a:ext cx="4072803" cy="8216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417022">
              <a:spcBef>
                <a:spcPts val="65"/>
              </a:spcBef>
            </a:pPr>
            <a:r>
              <a:rPr sz="682" b="1" spc="-31" dirty="0">
                <a:latin typeface="Georgia"/>
                <a:cs typeface="Georgia"/>
              </a:rPr>
              <a:t>6. </a:t>
            </a:r>
            <a:r>
              <a:rPr sz="682" b="1" spc="3" dirty="0">
                <a:latin typeface="Georgia"/>
                <a:cs typeface="Georgia"/>
              </a:rPr>
              <a:t>The </a:t>
            </a:r>
            <a:r>
              <a:rPr sz="682" b="1" spc="-24" dirty="0">
                <a:latin typeface="Georgia"/>
                <a:cs typeface="Georgia"/>
              </a:rPr>
              <a:t>Differentiation</a:t>
            </a:r>
            <a:r>
              <a:rPr sz="682" b="1" spc="-51" dirty="0">
                <a:latin typeface="Georgia"/>
                <a:cs typeface="Georgia"/>
              </a:rPr>
              <a:t> </a:t>
            </a:r>
            <a:r>
              <a:rPr sz="682" b="1" spc="-17" dirty="0">
                <a:latin typeface="Georgia"/>
                <a:cs typeface="Georgia"/>
              </a:rPr>
              <a:t>Rules</a:t>
            </a:r>
            <a:endParaRPr sz="682">
              <a:latin typeface="Georgia"/>
              <a:cs typeface="Georgia"/>
            </a:endParaRPr>
          </a:p>
          <a:p>
            <a:pPr>
              <a:spcBef>
                <a:spcPts val="27"/>
              </a:spcBef>
            </a:pPr>
            <a:endParaRPr sz="511">
              <a:latin typeface="Times New Roman"/>
              <a:cs typeface="Times New Roman"/>
            </a:endParaRPr>
          </a:p>
          <a:p>
            <a:pPr marL="8659" marR="3464" indent="154993" algn="just"/>
            <a:r>
              <a:rPr sz="682" spc="-10" dirty="0">
                <a:latin typeface="Times New Roman"/>
                <a:cs typeface="Times New Roman"/>
              </a:rPr>
              <a:t>You </a:t>
            </a:r>
            <a:r>
              <a:rPr sz="682" spc="7" dirty="0">
                <a:latin typeface="Times New Roman"/>
                <a:cs typeface="Times New Roman"/>
              </a:rPr>
              <a:t>could </a:t>
            </a:r>
            <a:r>
              <a:rPr sz="682" spc="-10" dirty="0">
                <a:latin typeface="Times New Roman"/>
                <a:cs typeface="Times New Roman"/>
              </a:rPr>
              <a:t>go </a:t>
            </a:r>
            <a:r>
              <a:rPr sz="682" spc="10" dirty="0">
                <a:latin typeface="Times New Roman"/>
                <a:cs typeface="Times New Roman"/>
              </a:rPr>
              <a:t>on </a:t>
            </a:r>
            <a:r>
              <a:rPr sz="682" spc="27" dirty="0">
                <a:latin typeface="Times New Roman"/>
                <a:cs typeface="Times New Roman"/>
              </a:rPr>
              <a:t>and </a:t>
            </a:r>
            <a:r>
              <a:rPr sz="682" spc="17" dirty="0">
                <a:latin typeface="Times New Roman"/>
                <a:cs typeface="Times New Roman"/>
              </a:rPr>
              <a:t>compute </a:t>
            </a:r>
            <a:r>
              <a:rPr sz="682" spc="10" dirty="0">
                <a:latin typeface="Times New Roman"/>
                <a:cs typeface="Times New Roman"/>
              </a:rPr>
              <a:t>more </a:t>
            </a:r>
            <a:r>
              <a:rPr sz="682" spc="7" dirty="0">
                <a:latin typeface="Times New Roman"/>
                <a:cs typeface="Times New Roman"/>
              </a:rPr>
              <a:t>derivatives </a:t>
            </a:r>
            <a:r>
              <a:rPr sz="682" spc="3" dirty="0">
                <a:latin typeface="Times New Roman"/>
                <a:cs typeface="Times New Roman"/>
              </a:rPr>
              <a:t>from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definition. </a:t>
            </a:r>
            <a:r>
              <a:rPr sz="682" spc="14" dirty="0">
                <a:latin typeface="Times New Roman"/>
                <a:cs typeface="Times New Roman"/>
              </a:rPr>
              <a:t>Each </a:t>
            </a:r>
            <a:r>
              <a:rPr sz="682" spc="17" dirty="0">
                <a:latin typeface="Times New Roman"/>
                <a:cs typeface="Times New Roman"/>
              </a:rPr>
              <a:t>time </a:t>
            </a:r>
            <a:r>
              <a:rPr sz="682" dirty="0">
                <a:latin typeface="Times New Roman"/>
                <a:cs typeface="Times New Roman"/>
              </a:rPr>
              <a:t>you would </a:t>
            </a:r>
            <a:r>
              <a:rPr sz="682" spc="3" dirty="0">
                <a:latin typeface="Times New Roman"/>
                <a:cs typeface="Times New Roman"/>
              </a:rPr>
              <a:t>have </a:t>
            </a:r>
            <a:r>
              <a:rPr sz="682" spc="27" dirty="0">
                <a:latin typeface="Times New Roman"/>
                <a:cs typeface="Times New Roman"/>
              </a:rPr>
              <a:t>to </a:t>
            </a:r>
            <a:r>
              <a:rPr sz="682" spc="17" dirty="0">
                <a:latin typeface="Times New Roman"/>
                <a:cs typeface="Times New Roman"/>
              </a:rPr>
              <a:t>compute 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17" dirty="0">
                <a:latin typeface="Times New Roman"/>
                <a:cs typeface="Times New Roman"/>
              </a:rPr>
              <a:t>new </a:t>
            </a:r>
            <a:r>
              <a:rPr sz="682" spc="24" dirty="0">
                <a:latin typeface="Times New Roman"/>
                <a:cs typeface="Times New Roman"/>
              </a:rPr>
              <a:t>limit, </a:t>
            </a:r>
            <a:r>
              <a:rPr sz="682" spc="41" dirty="0">
                <a:latin typeface="Times New Roman"/>
                <a:cs typeface="Times New Roman"/>
              </a:rPr>
              <a:t>and </a:t>
            </a:r>
            <a:r>
              <a:rPr sz="682" spc="27" dirty="0">
                <a:latin typeface="Times New Roman"/>
                <a:cs typeface="Times New Roman"/>
              </a:rPr>
              <a:t>hope </a:t>
            </a:r>
            <a:r>
              <a:rPr sz="682" spc="61" dirty="0">
                <a:latin typeface="Times New Roman"/>
                <a:cs typeface="Times New Roman"/>
              </a:rPr>
              <a:t>that </a:t>
            </a:r>
            <a:r>
              <a:rPr sz="682" spc="34" dirty="0">
                <a:latin typeface="Times New Roman"/>
                <a:cs typeface="Times New Roman"/>
              </a:rPr>
              <a:t>there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14" dirty="0">
                <a:latin typeface="Times New Roman"/>
                <a:cs typeface="Times New Roman"/>
              </a:rPr>
              <a:t>some </a:t>
            </a:r>
            <a:r>
              <a:rPr sz="682" spc="24" dirty="0">
                <a:latin typeface="Times New Roman"/>
                <a:cs typeface="Times New Roman"/>
              </a:rPr>
              <a:t>trick </a:t>
            </a:r>
            <a:r>
              <a:rPr sz="682" spc="61" dirty="0">
                <a:latin typeface="Times New Roman"/>
                <a:cs typeface="Times New Roman"/>
              </a:rPr>
              <a:t>that </a:t>
            </a:r>
            <a:r>
              <a:rPr sz="682" spc="7" dirty="0">
                <a:latin typeface="Times New Roman"/>
                <a:cs typeface="Times New Roman"/>
              </a:rPr>
              <a:t>allows </a:t>
            </a:r>
            <a:r>
              <a:rPr sz="682" spc="17" dirty="0">
                <a:latin typeface="Times New Roman"/>
                <a:cs typeface="Times New Roman"/>
              </a:rPr>
              <a:t>you </a:t>
            </a:r>
            <a:r>
              <a:rPr sz="682" spc="41" dirty="0">
                <a:latin typeface="Times New Roman"/>
                <a:cs typeface="Times New Roman"/>
              </a:rPr>
              <a:t>to </a:t>
            </a:r>
            <a:r>
              <a:rPr sz="682" spc="14" dirty="0">
                <a:latin typeface="Times New Roman"/>
                <a:cs typeface="Times New Roman"/>
              </a:rPr>
              <a:t>find </a:t>
            </a:r>
            <a:r>
              <a:rPr sz="682" spc="61" dirty="0">
                <a:latin typeface="Times New Roman"/>
                <a:cs typeface="Times New Roman"/>
              </a:rPr>
              <a:t>that </a:t>
            </a:r>
            <a:r>
              <a:rPr sz="682" spc="24" dirty="0">
                <a:latin typeface="Times New Roman"/>
                <a:cs typeface="Times New Roman"/>
              </a:rPr>
              <a:t>limit. </a:t>
            </a:r>
            <a:r>
              <a:rPr sz="682" spc="34" dirty="0">
                <a:latin typeface="Times New Roman"/>
                <a:cs typeface="Times New Roman"/>
              </a:rPr>
              <a:t>This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31" dirty="0">
                <a:latin typeface="Times New Roman"/>
                <a:cs typeface="Times New Roman"/>
              </a:rPr>
              <a:t>fortunately </a:t>
            </a:r>
            <a:r>
              <a:rPr sz="682" spc="41" dirty="0">
                <a:latin typeface="Times New Roman"/>
                <a:cs typeface="Times New Roman"/>
              </a:rPr>
              <a:t>not  </a:t>
            </a:r>
            <a:r>
              <a:rPr sz="682" spc="7" dirty="0">
                <a:latin typeface="Times New Roman"/>
                <a:cs typeface="Times New Roman"/>
              </a:rPr>
              <a:t>necessary. </a:t>
            </a:r>
            <a:r>
              <a:rPr sz="682" spc="44" dirty="0">
                <a:latin typeface="Times New Roman"/>
                <a:cs typeface="Times New Roman"/>
              </a:rPr>
              <a:t>It </a:t>
            </a:r>
            <a:r>
              <a:rPr sz="682" spc="37" dirty="0">
                <a:latin typeface="Times New Roman"/>
                <a:cs typeface="Times New Roman"/>
              </a:rPr>
              <a:t>turns </a:t>
            </a:r>
            <a:r>
              <a:rPr sz="682" spc="34" dirty="0">
                <a:latin typeface="Times New Roman"/>
                <a:cs typeface="Times New Roman"/>
              </a:rPr>
              <a:t>out </a:t>
            </a:r>
            <a:r>
              <a:rPr sz="682" spc="55" dirty="0">
                <a:latin typeface="Times New Roman"/>
                <a:cs typeface="Times New Roman"/>
              </a:rPr>
              <a:t>that </a:t>
            </a:r>
            <a:r>
              <a:rPr sz="682" spc="-14" dirty="0">
                <a:latin typeface="Times New Roman"/>
                <a:cs typeface="Times New Roman"/>
              </a:rPr>
              <a:t>if </a:t>
            </a:r>
            <a:r>
              <a:rPr sz="682" spc="10" dirty="0">
                <a:latin typeface="Times New Roman"/>
                <a:cs typeface="Times New Roman"/>
              </a:rPr>
              <a:t>you </a:t>
            </a:r>
            <a:r>
              <a:rPr sz="682" spc="7" dirty="0">
                <a:latin typeface="Times New Roman"/>
                <a:cs typeface="Times New Roman"/>
              </a:rPr>
              <a:t>know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-10" dirty="0">
                <a:latin typeface="Times New Roman"/>
                <a:cs typeface="Times New Roman"/>
              </a:rPr>
              <a:t>few </a:t>
            </a:r>
            <a:r>
              <a:rPr sz="682" spc="14" dirty="0">
                <a:latin typeface="Times New Roman"/>
                <a:cs typeface="Times New Roman"/>
              </a:rPr>
              <a:t>basic derivatives </a:t>
            </a:r>
            <a:r>
              <a:rPr sz="682" spc="17" dirty="0">
                <a:latin typeface="Times New Roman"/>
                <a:cs typeface="Times New Roman"/>
              </a:rPr>
              <a:t>(such as </a:t>
            </a:r>
            <a:r>
              <a:rPr sz="682" dirty="0">
                <a:latin typeface="DejaVu Serif"/>
                <a:cs typeface="DejaVu Serif"/>
              </a:rPr>
              <a:t>dx</a:t>
            </a:r>
            <a:r>
              <a:rPr sz="716" baseline="27777" dirty="0">
                <a:latin typeface="DejaVu Serif"/>
                <a:cs typeface="DejaVu Serif"/>
              </a:rPr>
              <a:t>n</a:t>
            </a:r>
            <a:r>
              <a:rPr sz="682" dirty="0">
                <a:latin typeface="DejaVu Serif"/>
                <a:cs typeface="DejaVu Serif"/>
              </a:rPr>
              <a:t>/dx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20" dirty="0">
                <a:latin typeface="DejaVu Serif"/>
                <a:cs typeface="DejaVu Serif"/>
              </a:rPr>
              <a:t>nx</a:t>
            </a:r>
            <a:r>
              <a:rPr sz="716" spc="30" baseline="27777" dirty="0">
                <a:latin typeface="DejaVu Serif"/>
                <a:cs typeface="DejaVu Serif"/>
              </a:rPr>
              <a:t>n</a:t>
            </a:r>
            <a:r>
              <a:rPr sz="716" spc="30" baseline="27777" dirty="0">
                <a:latin typeface="DejaVu Sans"/>
                <a:cs typeface="DejaVu Sans"/>
              </a:rPr>
              <a:t>−</a:t>
            </a:r>
            <a:r>
              <a:rPr sz="716" spc="30" baseline="27777" dirty="0">
                <a:latin typeface="Times New Roman"/>
                <a:cs typeface="Times New Roman"/>
              </a:rPr>
              <a:t>1</a:t>
            </a:r>
            <a:r>
              <a:rPr sz="682" spc="20" dirty="0">
                <a:latin typeface="Times New Roman"/>
                <a:cs typeface="Times New Roman"/>
              </a:rPr>
              <a:t>)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you </a:t>
            </a:r>
            <a:r>
              <a:rPr sz="682" spc="24" dirty="0">
                <a:latin typeface="Times New Roman"/>
                <a:cs typeface="Times New Roman"/>
              </a:rPr>
              <a:t>can </a:t>
            </a:r>
            <a:r>
              <a:rPr sz="682" spc="7" dirty="0">
                <a:latin typeface="Times New Roman"/>
                <a:cs typeface="Times New Roman"/>
              </a:rPr>
              <a:t>find  </a:t>
            </a:r>
            <a:r>
              <a:rPr sz="682" spc="17" dirty="0">
                <a:latin typeface="Times New Roman"/>
                <a:cs typeface="Times New Roman"/>
              </a:rPr>
              <a:t>derivatives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31" dirty="0">
                <a:latin typeface="Times New Roman"/>
                <a:cs typeface="Times New Roman"/>
              </a:rPr>
              <a:t>arbitrarily </a:t>
            </a:r>
            <a:r>
              <a:rPr sz="682" spc="24" dirty="0">
                <a:latin typeface="Times New Roman"/>
                <a:cs typeface="Times New Roman"/>
              </a:rPr>
              <a:t>complicated functions </a:t>
            </a:r>
            <a:r>
              <a:rPr sz="682" spc="20" dirty="0">
                <a:latin typeface="Times New Roman"/>
                <a:cs typeface="Times New Roman"/>
              </a:rPr>
              <a:t>by </a:t>
            </a:r>
            <a:r>
              <a:rPr sz="682" spc="24" dirty="0">
                <a:latin typeface="Times New Roman"/>
                <a:cs typeface="Times New Roman"/>
              </a:rPr>
              <a:t>breaking </a:t>
            </a:r>
            <a:r>
              <a:rPr sz="682" spc="41" dirty="0">
                <a:latin typeface="Times New Roman"/>
                <a:cs typeface="Times New Roman"/>
              </a:rPr>
              <a:t>them </a:t>
            </a:r>
            <a:r>
              <a:rPr sz="682" spc="27" dirty="0">
                <a:latin typeface="Times New Roman"/>
                <a:cs typeface="Times New Roman"/>
              </a:rPr>
              <a:t>into </a:t>
            </a:r>
            <a:r>
              <a:rPr sz="682" spc="20" dirty="0">
                <a:latin typeface="Times New Roman"/>
                <a:cs typeface="Times New Roman"/>
              </a:rPr>
              <a:t>smaller </a:t>
            </a:r>
            <a:r>
              <a:rPr sz="682" spc="10" dirty="0">
                <a:latin typeface="Times New Roman"/>
                <a:cs typeface="Times New Roman"/>
              </a:rPr>
              <a:t>pieces. </a:t>
            </a:r>
            <a:r>
              <a:rPr sz="682" spc="31" dirty="0">
                <a:latin typeface="Times New Roman"/>
                <a:cs typeface="Times New Roman"/>
              </a:rPr>
              <a:t>In this </a:t>
            </a:r>
            <a:r>
              <a:rPr sz="682" spc="20" dirty="0">
                <a:latin typeface="Times New Roman"/>
                <a:cs typeface="Times New Roman"/>
              </a:rPr>
              <a:t>section </a:t>
            </a:r>
            <a:r>
              <a:rPr sz="682" spc="-10" dirty="0">
                <a:latin typeface="Times New Roman"/>
                <a:cs typeface="Times New Roman"/>
              </a:rPr>
              <a:t>we’ll  </a:t>
            </a:r>
            <a:r>
              <a:rPr sz="682" spc="14" dirty="0">
                <a:latin typeface="Times New Roman"/>
                <a:cs typeface="Times New Roman"/>
              </a:rPr>
              <a:t>look </a:t>
            </a:r>
            <a:r>
              <a:rPr sz="682" spc="61" dirty="0">
                <a:latin typeface="Times New Roman"/>
                <a:cs typeface="Times New Roman"/>
              </a:rPr>
              <a:t>at </a:t>
            </a:r>
            <a:r>
              <a:rPr sz="682" spc="20" dirty="0">
                <a:latin typeface="Times New Roman"/>
                <a:cs typeface="Times New Roman"/>
              </a:rPr>
              <a:t>rules </a:t>
            </a:r>
            <a:r>
              <a:rPr sz="682" spc="14" dirty="0">
                <a:latin typeface="Times New Roman"/>
                <a:cs typeface="Times New Roman"/>
              </a:rPr>
              <a:t>which </a:t>
            </a:r>
            <a:r>
              <a:rPr sz="682" spc="20" dirty="0">
                <a:latin typeface="Times New Roman"/>
                <a:cs typeface="Times New Roman"/>
              </a:rPr>
              <a:t>tell </a:t>
            </a:r>
            <a:r>
              <a:rPr sz="682" spc="17" dirty="0">
                <a:latin typeface="Times New Roman"/>
                <a:cs typeface="Times New Roman"/>
              </a:rPr>
              <a:t>you </a:t>
            </a:r>
            <a:r>
              <a:rPr sz="682" spc="10" dirty="0">
                <a:latin typeface="Times New Roman"/>
                <a:cs typeface="Times New Roman"/>
              </a:rPr>
              <a:t>how </a:t>
            </a:r>
            <a:r>
              <a:rPr sz="682" spc="41" dirty="0">
                <a:latin typeface="Times New Roman"/>
                <a:cs typeface="Times New Roman"/>
              </a:rPr>
              <a:t>to </a:t>
            </a:r>
            <a:r>
              <a:rPr sz="682" spc="20" dirty="0">
                <a:latin typeface="Times New Roman"/>
                <a:cs typeface="Times New Roman"/>
              </a:rPr>
              <a:t>differentiate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24" dirty="0">
                <a:latin typeface="Times New Roman"/>
                <a:cs typeface="Times New Roman"/>
              </a:rPr>
              <a:t>function </a:t>
            </a:r>
            <a:r>
              <a:rPr sz="682" spc="14" dirty="0">
                <a:latin typeface="Times New Roman"/>
                <a:cs typeface="Times New Roman"/>
              </a:rPr>
              <a:t>which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27" dirty="0">
                <a:latin typeface="Times New Roman"/>
                <a:cs typeface="Times New Roman"/>
              </a:rPr>
              <a:t>either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sum, </a:t>
            </a:r>
            <a:r>
              <a:rPr sz="682" spc="10" dirty="0">
                <a:latin typeface="Times New Roman"/>
                <a:cs typeface="Times New Roman"/>
              </a:rPr>
              <a:t>difference, </a:t>
            </a:r>
            <a:r>
              <a:rPr sz="682" spc="37" dirty="0">
                <a:latin typeface="Times New Roman"/>
                <a:cs typeface="Times New Roman"/>
              </a:rPr>
              <a:t>product </a:t>
            </a:r>
            <a:r>
              <a:rPr sz="682" spc="24" dirty="0">
                <a:latin typeface="Times New Roman"/>
                <a:cs typeface="Times New Roman"/>
              </a:rPr>
              <a:t>or  quotient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7" dirty="0">
                <a:latin typeface="Times New Roman"/>
                <a:cs typeface="Times New Roman"/>
              </a:rPr>
              <a:t>two </a:t>
            </a:r>
            <a:r>
              <a:rPr sz="682" spc="27" dirty="0">
                <a:latin typeface="Times New Roman"/>
                <a:cs typeface="Times New Roman"/>
              </a:rPr>
              <a:t>other</a:t>
            </a:r>
            <a:r>
              <a:rPr sz="682" spc="41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functions.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69773" y="1533213"/>
            <a:ext cx="4139911" cy="0"/>
          </a:xfrm>
          <a:custGeom>
            <a:avLst/>
            <a:gdLst/>
            <a:ahLst/>
            <a:cxnLst/>
            <a:rect l="l" t="t" r="r" b="b"/>
            <a:pathLst>
              <a:path w="6071870">
                <a:moveTo>
                  <a:pt x="0" y="0"/>
                </a:moveTo>
                <a:lnTo>
                  <a:pt x="607180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" name="object 4"/>
          <p:cNvSpPr/>
          <p:nvPr/>
        </p:nvSpPr>
        <p:spPr>
          <a:xfrm>
            <a:off x="4071496" y="1534937"/>
            <a:ext cx="0" cy="1334799"/>
          </a:xfrm>
          <a:custGeom>
            <a:avLst/>
            <a:gdLst/>
            <a:ahLst/>
            <a:cxnLst/>
            <a:rect l="l" t="t" r="r" b="b"/>
            <a:pathLst>
              <a:path h="1957704">
                <a:moveTo>
                  <a:pt x="0" y="1957260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" name="object 5"/>
          <p:cNvSpPr txBox="1"/>
          <p:nvPr/>
        </p:nvSpPr>
        <p:spPr>
          <a:xfrm>
            <a:off x="4564623" y="1629020"/>
            <a:ext cx="55028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i="1" spc="24" dirty="0">
                <a:latin typeface="Times New Roman"/>
                <a:cs typeface="Times New Roman"/>
              </a:rPr>
              <a:t>Constant</a:t>
            </a:r>
            <a:r>
              <a:rPr sz="682" i="1" spc="34" dirty="0">
                <a:latin typeface="Times New Roman"/>
                <a:cs typeface="Times New Roman"/>
              </a:rPr>
              <a:t> </a:t>
            </a:r>
            <a:r>
              <a:rPr sz="682" i="1" spc="3" dirty="0">
                <a:latin typeface="Times New Roman"/>
                <a:cs typeface="Times New Roman"/>
              </a:rPr>
              <a:t>rule: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11791" y="1629020"/>
            <a:ext cx="22860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spc="-34" dirty="0">
                <a:latin typeface="DejaVu Serif"/>
                <a:cs typeface="DejaVu Serif"/>
              </a:rPr>
              <a:t>c</a:t>
            </a:r>
            <a:r>
              <a:rPr sz="716" spc="-51" baseline="31746" dirty="0">
                <a:latin typeface="DejaVu Sans"/>
                <a:cs typeface="DejaVu Sans"/>
              </a:rPr>
              <a:t>j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51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0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073637" y="1702377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" name="object 8"/>
          <p:cNvSpPr txBox="1"/>
          <p:nvPr/>
        </p:nvSpPr>
        <p:spPr>
          <a:xfrm>
            <a:off x="7073637" y="1688197"/>
            <a:ext cx="10304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79620" y="1570659"/>
            <a:ext cx="265834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lnSpc>
                <a:spcPts val="637"/>
              </a:lnSpc>
              <a:spcBef>
                <a:spcPts val="65"/>
              </a:spcBef>
            </a:pPr>
            <a:r>
              <a:rPr sz="682" spc="-89" dirty="0">
                <a:latin typeface="DejaVu Serif"/>
                <a:cs typeface="DejaVu Serif"/>
              </a:rPr>
              <a:t>dc</a:t>
            </a:r>
            <a:endParaRPr sz="682">
              <a:latin typeface="DejaVu Serif"/>
              <a:cs typeface="DejaVu Serif"/>
            </a:endParaRPr>
          </a:p>
          <a:p>
            <a:pPr marL="122523">
              <a:lnSpc>
                <a:spcPts val="637"/>
              </a:lnSpc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31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0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64622" y="1878108"/>
            <a:ext cx="37580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i="1" spc="41" dirty="0">
                <a:latin typeface="Times New Roman"/>
                <a:cs typeface="Times New Roman"/>
              </a:rPr>
              <a:t>Sum</a:t>
            </a:r>
            <a:r>
              <a:rPr sz="682" i="1" spc="20" dirty="0">
                <a:latin typeface="Times New Roman"/>
                <a:cs typeface="Times New Roman"/>
              </a:rPr>
              <a:t> </a:t>
            </a:r>
            <a:r>
              <a:rPr sz="682" i="1" spc="3" dirty="0">
                <a:latin typeface="Times New Roman"/>
                <a:cs typeface="Times New Roman"/>
              </a:rPr>
              <a:t>rule: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23211" y="1819754"/>
            <a:ext cx="25024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du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±</a:t>
            </a:r>
            <a:r>
              <a:rPr sz="682" spc="-119" dirty="0">
                <a:latin typeface="DejaVu Sans"/>
                <a:cs typeface="DejaVu Sans"/>
              </a:rPr>
              <a:t> </a:t>
            </a:r>
            <a:r>
              <a:rPr sz="682" u="sng" spc="-5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v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303570" y="1819754"/>
            <a:ext cx="31822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  <a:tabLst>
                <a:tab pos="222533" algn="l"/>
              </a:tabLst>
            </a:pPr>
            <a:r>
              <a:rPr sz="682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du</a:t>
            </a:r>
            <a:r>
              <a:rPr sz="682" spc="-68" dirty="0">
                <a:latin typeface="DejaVu Serif"/>
                <a:cs typeface="DejaVu Serif"/>
              </a:rPr>
              <a:t>	</a:t>
            </a:r>
            <a:r>
              <a:rPr sz="682" u="sng" spc="-72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dv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98425" y="1878108"/>
            <a:ext cx="628649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71002" algn="ctr">
              <a:lnSpc>
                <a:spcPts val="641"/>
              </a:lnSpc>
              <a:spcBef>
                <a:spcPts val="65"/>
              </a:spcBef>
              <a:tabLst>
                <a:tab pos="296133" algn="l"/>
              </a:tabLst>
            </a:pP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-44" dirty="0">
                <a:latin typeface="DejaVu Sans"/>
                <a:cs typeface="DejaVu Sans"/>
              </a:rPr>
              <a:t>±</a:t>
            </a:r>
            <a:endParaRPr sz="682">
              <a:latin typeface="DejaVu Sans"/>
              <a:cs typeface="DejaVu Sans"/>
            </a:endParaRPr>
          </a:p>
          <a:p>
            <a:pPr marR="3464" algn="ctr">
              <a:lnSpc>
                <a:spcPts val="641"/>
              </a:lnSpc>
              <a:tabLst>
                <a:tab pos="304792" algn="l"/>
                <a:tab pos="525160" algn="l"/>
              </a:tabLst>
            </a:pPr>
            <a:r>
              <a:rPr sz="682" spc="-41" dirty="0">
                <a:latin typeface="DejaVu Serif"/>
                <a:cs typeface="DejaVu Serif"/>
              </a:rPr>
              <a:t>dx	dx	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64622" y="2127204"/>
            <a:ext cx="49919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i="1" spc="7" dirty="0">
                <a:latin typeface="Times New Roman"/>
                <a:cs typeface="Times New Roman"/>
              </a:rPr>
              <a:t>Product</a:t>
            </a:r>
            <a:r>
              <a:rPr sz="682" i="1" spc="48" dirty="0">
                <a:latin typeface="Times New Roman"/>
                <a:cs typeface="Times New Roman"/>
              </a:rPr>
              <a:t> </a:t>
            </a:r>
            <a:r>
              <a:rPr sz="682" i="1" dirty="0">
                <a:latin typeface="Times New Roman"/>
                <a:cs typeface="Times New Roman"/>
              </a:rPr>
              <a:t>rule: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82291" y="1878108"/>
            <a:ext cx="877599" cy="359300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spc="-10" dirty="0">
                <a:latin typeface="Times New Roman"/>
                <a:cs typeface="Times New Roman"/>
              </a:rPr>
              <a:t>(</a:t>
            </a:r>
            <a:r>
              <a:rPr sz="682" spc="-10" dirty="0">
                <a:latin typeface="DejaVu Serif"/>
                <a:cs typeface="DejaVu Serif"/>
              </a:rPr>
              <a:t>u </a:t>
            </a:r>
            <a:r>
              <a:rPr sz="682" spc="-44" dirty="0">
                <a:latin typeface="DejaVu Sans"/>
                <a:cs typeface="DejaVu Sans"/>
              </a:rPr>
              <a:t>± </a:t>
            </a:r>
            <a:r>
              <a:rPr sz="682" spc="7" dirty="0">
                <a:latin typeface="DejaVu Serif"/>
                <a:cs typeface="DejaVu Serif"/>
              </a:rPr>
              <a:t>v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r>
              <a:rPr sz="716" spc="10" baseline="31746" dirty="0">
                <a:latin typeface="DejaVu Sans"/>
                <a:cs typeface="DejaVu Sans"/>
              </a:rPr>
              <a:t>j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3" dirty="0">
                <a:latin typeface="Times New Roman"/>
                <a:cs typeface="Times New Roman"/>
              </a:rPr>
              <a:t> </a:t>
            </a:r>
            <a:r>
              <a:rPr sz="682" spc="-14" dirty="0">
                <a:latin typeface="DejaVu Serif"/>
                <a:cs typeface="DejaVu Serif"/>
              </a:rPr>
              <a:t>u</a:t>
            </a:r>
            <a:r>
              <a:rPr sz="716" spc="-20" baseline="31746" dirty="0">
                <a:latin typeface="DejaVu Sans"/>
                <a:cs typeface="DejaVu Sans"/>
              </a:rPr>
              <a:t>j </a:t>
            </a:r>
            <a:r>
              <a:rPr sz="682" spc="-44" dirty="0">
                <a:latin typeface="DejaVu Sans"/>
                <a:cs typeface="DejaVu Sans"/>
              </a:rPr>
              <a:t>± </a:t>
            </a:r>
            <a:r>
              <a:rPr sz="682" spc="-7" dirty="0">
                <a:latin typeface="DejaVu Serif"/>
                <a:cs typeface="DejaVu Serif"/>
              </a:rPr>
              <a:t>v</a:t>
            </a:r>
            <a:r>
              <a:rPr sz="716" spc="-10" baseline="31746" dirty="0">
                <a:latin typeface="DejaVu Sans"/>
                <a:cs typeface="DejaVu Sans"/>
              </a:rPr>
              <a:t>j</a:t>
            </a:r>
            <a:endParaRPr sz="716" baseline="31746">
              <a:latin typeface="DejaVu Sans"/>
              <a:cs typeface="DejaVu Sans"/>
            </a:endParaRPr>
          </a:p>
          <a:p>
            <a:pPr marL="42861">
              <a:spcBef>
                <a:spcPts val="1142"/>
              </a:spcBef>
            </a:pPr>
            <a:r>
              <a:rPr sz="682" spc="-10" dirty="0">
                <a:latin typeface="Times New Roman"/>
                <a:cs typeface="Times New Roman"/>
              </a:rPr>
              <a:t>(</a:t>
            </a:r>
            <a:r>
              <a:rPr sz="682" spc="-10" dirty="0">
                <a:latin typeface="DejaVu Serif"/>
                <a:cs typeface="DejaVu Serif"/>
              </a:rPr>
              <a:t>u</a:t>
            </a:r>
            <a:r>
              <a:rPr sz="682" spc="-72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v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r>
              <a:rPr sz="716" spc="10" baseline="31746" dirty="0">
                <a:latin typeface="DejaVu Sans"/>
                <a:cs typeface="DejaVu Sans"/>
              </a:rPr>
              <a:t>j</a:t>
            </a:r>
            <a:r>
              <a:rPr sz="716" spc="92" baseline="31746" dirty="0">
                <a:latin typeface="DejaVu Sans"/>
                <a:cs typeface="DejaVu Sans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-14" dirty="0">
                <a:latin typeface="DejaVu Serif"/>
                <a:cs typeface="DejaVu Serif"/>
              </a:rPr>
              <a:t>u</a:t>
            </a:r>
            <a:r>
              <a:rPr sz="716" spc="-20" baseline="31746" dirty="0">
                <a:latin typeface="DejaVu Sans"/>
                <a:cs typeface="DejaVu Sans"/>
              </a:rPr>
              <a:t>j</a:t>
            </a:r>
            <a:r>
              <a:rPr sz="716" spc="41" baseline="3174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-58" dirty="0">
                <a:latin typeface="DejaVu Serif"/>
                <a:cs typeface="DejaVu Serif"/>
              </a:rPr>
              <a:t>v</a:t>
            </a:r>
            <a:r>
              <a:rPr sz="682" spc="-4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u</a:t>
            </a:r>
            <a:r>
              <a:rPr sz="682" spc="-72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-7" dirty="0">
                <a:latin typeface="DejaVu Serif"/>
                <a:cs typeface="DejaVu Serif"/>
              </a:rPr>
              <a:t>v</a:t>
            </a:r>
            <a:r>
              <a:rPr sz="716" spc="-10" baseline="31746" dirty="0">
                <a:latin typeface="DejaVu Sans"/>
                <a:cs typeface="DejaVu Sans"/>
              </a:rPr>
              <a:t>j</a:t>
            </a:r>
            <a:endParaRPr sz="716" baseline="31746">
              <a:latin typeface="DejaVu Sans"/>
              <a:cs typeface="DejaVu San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28645" y="2068841"/>
            <a:ext cx="37796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  <a:tabLst>
                <a:tab pos="274486" algn="l"/>
              </a:tabLst>
            </a:pPr>
            <a:r>
              <a:rPr sz="682" u="sng" spc="-65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duv</a:t>
            </a:r>
            <a:r>
              <a:rPr sz="682" spc="-65" dirty="0">
                <a:latin typeface="DejaVu Serif"/>
                <a:cs typeface="DejaVu Serif"/>
              </a:rPr>
              <a:t>	</a:t>
            </a:r>
            <a:r>
              <a:rPr sz="682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du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51141" y="2127205"/>
            <a:ext cx="670214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37665" algn="ctr">
              <a:lnSpc>
                <a:spcPts val="641"/>
              </a:lnSpc>
              <a:spcBef>
                <a:spcPts val="65"/>
              </a:spcBef>
              <a:tabLst>
                <a:tab pos="243747" algn="l"/>
              </a:tabLst>
            </a:pP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-58" dirty="0">
                <a:latin typeface="DejaVu Serif"/>
                <a:cs typeface="DejaVu Serif"/>
              </a:rPr>
              <a:t>v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u</a:t>
            </a:r>
            <a:endParaRPr sz="682">
              <a:latin typeface="DejaVu Serif"/>
              <a:cs typeface="DejaVu Serif"/>
            </a:endParaRPr>
          </a:p>
          <a:p>
            <a:pPr marR="3464" algn="ctr">
              <a:lnSpc>
                <a:spcPts val="641"/>
              </a:lnSpc>
              <a:tabLst>
                <a:tab pos="252406" algn="l"/>
                <a:tab pos="566722" algn="l"/>
              </a:tabLst>
            </a:pPr>
            <a:r>
              <a:rPr sz="682" spc="-41" dirty="0">
                <a:latin typeface="DejaVu Serif"/>
                <a:cs typeface="DejaVu Serif"/>
              </a:rPr>
              <a:t>dx	dx	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64622" y="2068842"/>
            <a:ext cx="3151476" cy="5278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3464" algn="r">
              <a:spcBef>
                <a:spcPts val="65"/>
              </a:spcBef>
            </a:pPr>
            <a:r>
              <a:rPr sz="682" u="sng" spc="-72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dv</a:t>
            </a:r>
            <a:endParaRPr sz="682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</a:pPr>
            <a:endParaRPr sz="682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682">
              <a:latin typeface="Times New Roman"/>
              <a:cs typeface="Times New Roman"/>
            </a:endParaRPr>
          </a:p>
          <a:p>
            <a:pPr>
              <a:spcBef>
                <a:spcPts val="20"/>
              </a:spcBef>
            </a:pPr>
            <a:endParaRPr sz="648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682" i="1" spc="24" dirty="0">
                <a:latin typeface="Times New Roman"/>
                <a:cs typeface="Times New Roman"/>
              </a:rPr>
              <a:t>Quotient</a:t>
            </a:r>
            <a:r>
              <a:rPr sz="682" i="1" spc="68" dirty="0">
                <a:latin typeface="Times New Roman"/>
                <a:cs typeface="Times New Roman"/>
              </a:rPr>
              <a:t> </a:t>
            </a:r>
            <a:r>
              <a:rPr sz="682" i="1" spc="3" dirty="0">
                <a:latin typeface="Times New Roman"/>
                <a:cs typeface="Times New Roman"/>
              </a:rPr>
              <a:t>rule: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40103" y="2528293"/>
            <a:ext cx="5065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spc="-58" dirty="0">
                <a:latin typeface="DejaVu Serif"/>
                <a:cs typeface="DejaVu Serif"/>
              </a:rPr>
              <a:t>v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675990" y="2373356"/>
            <a:ext cx="18184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spc="215" dirty="0">
                <a:latin typeface="Arial"/>
                <a:cs typeface="Arial"/>
              </a:rPr>
              <a:t>.</a:t>
            </a:r>
            <a:r>
              <a:rPr sz="682" spc="303" dirty="0">
                <a:latin typeface="Arial"/>
                <a:cs typeface="Arial"/>
              </a:rPr>
              <a:t> </a:t>
            </a:r>
            <a:r>
              <a:rPr sz="682" spc="-17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849120" y="2417118"/>
            <a:ext cx="2857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897291" y="2469116"/>
            <a:ext cx="7576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737868" y="2410755"/>
            <a:ext cx="73255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  <a:tabLst>
                <a:tab pos="260632" algn="l"/>
              </a:tabLst>
            </a:pPr>
            <a:r>
              <a:rPr sz="682" u="sng" spc="-5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u</a:t>
            </a:r>
            <a:r>
              <a:rPr sz="682" spc="-51" dirty="0">
                <a:latin typeface="DejaVu Serif"/>
                <a:cs typeface="DejaVu Serif"/>
              </a:rPr>
              <a:t>	</a:t>
            </a:r>
            <a:r>
              <a:rPr sz="682" spc="-14" dirty="0">
                <a:latin typeface="DejaVu Serif"/>
                <a:cs typeface="DejaVu Serif"/>
              </a:rPr>
              <a:t>u</a:t>
            </a:r>
            <a:r>
              <a:rPr sz="716" spc="-20" baseline="27777" dirty="0">
                <a:latin typeface="DejaVu Sans"/>
                <a:cs typeface="DejaVu Sans"/>
              </a:rPr>
              <a:t>j </a:t>
            </a:r>
            <a:r>
              <a:rPr sz="682" spc="-31" dirty="0">
                <a:latin typeface="DejaVu Sans"/>
                <a:cs typeface="DejaVu Sans"/>
              </a:rPr>
              <a:t>· </a:t>
            </a:r>
            <a:r>
              <a:rPr sz="682" spc="-58" dirty="0">
                <a:latin typeface="DejaVu Serif"/>
                <a:cs typeface="DejaVu Serif"/>
              </a:rPr>
              <a:t>v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39" dirty="0">
                <a:latin typeface="DejaVu Sans"/>
                <a:cs typeface="DejaVu Sans"/>
              </a:rPr>
              <a:t> </a:t>
            </a:r>
            <a:r>
              <a:rPr sz="682" spc="-7" dirty="0">
                <a:latin typeface="DejaVu Serif"/>
                <a:cs typeface="DejaVu Serif"/>
              </a:rPr>
              <a:t>v</a:t>
            </a:r>
            <a:r>
              <a:rPr sz="716" spc="-10" baseline="27777" dirty="0">
                <a:latin typeface="DejaVu Sans"/>
                <a:cs typeface="DejaVu Sans"/>
              </a:rPr>
              <a:t>j</a:t>
            </a:r>
            <a:endParaRPr sz="716" baseline="27777">
              <a:latin typeface="DejaVu Sans"/>
              <a:cs typeface="DejaVu San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998698" y="2542473"/>
            <a:ext cx="467158" cy="0"/>
          </a:xfrm>
          <a:custGeom>
            <a:avLst/>
            <a:gdLst/>
            <a:ahLst/>
            <a:cxnLst/>
            <a:rect l="l" t="t" r="r" b="b"/>
            <a:pathLst>
              <a:path w="685164">
                <a:moveTo>
                  <a:pt x="0" y="0"/>
                </a:moveTo>
                <a:lnTo>
                  <a:pt x="68498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" name="object 25"/>
          <p:cNvSpPr txBox="1"/>
          <p:nvPr/>
        </p:nvSpPr>
        <p:spPr>
          <a:xfrm>
            <a:off x="6190419" y="2503372"/>
            <a:ext cx="8832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1023" spc="-51" baseline="-16666" dirty="0">
                <a:latin typeface="DejaVu Serif"/>
                <a:cs typeface="DejaVu Serif"/>
              </a:rPr>
              <a:t>v</a:t>
            </a: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108109" y="2317938"/>
            <a:ext cx="5801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spc="-51" dirty="0">
                <a:latin typeface="DejaVu Serif"/>
                <a:cs typeface="DejaVu Serif"/>
              </a:rPr>
              <a:t>u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108109" y="2449656"/>
            <a:ext cx="49790" cy="0"/>
          </a:xfrm>
          <a:custGeom>
            <a:avLst/>
            <a:gdLst/>
            <a:ahLst/>
            <a:cxnLst/>
            <a:rect l="l" t="t" r="r" b="b"/>
            <a:pathLst>
              <a:path w="73025">
                <a:moveTo>
                  <a:pt x="0" y="0"/>
                </a:moveTo>
                <a:lnTo>
                  <a:pt x="7242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" name="object 28"/>
          <p:cNvSpPr txBox="1"/>
          <p:nvPr/>
        </p:nvSpPr>
        <p:spPr>
          <a:xfrm>
            <a:off x="7052855" y="2376300"/>
            <a:ext cx="108239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lnSpc>
                <a:spcPts val="641"/>
              </a:lnSpc>
              <a:spcBef>
                <a:spcPts val="65"/>
              </a:spcBef>
            </a:pPr>
            <a:r>
              <a:rPr sz="682" spc="-85" dirty="0">
                <a:latin typeface="DejaVu Serif"/>
                <a:cs typeface="DejaVu Serif"/>
              </a:rPr>
              <a:t>d</a:t>
            </a:r>
            <a:endParaRPr sz="682">
              <a:latin typeface="DejaVu Serif"/>
              <a:cs typeface="DejaVu Serif"/>
            </a:endParaRPr>
          </a:p>
          <a:p>
            <a:pPr marL="57148">
              <a:lnSpc>
                <a:spcPts val="641"/>
              </a:lnSpc>
            </a:pPr>
            <a:r>
              <a:rPr sz="682" spc="-58" dirty="0">
                <a:latin typeface="DejaVu Serif"/>
                <a:cs typeface="DejaVu Serif"/>
              </a:rPr>
              <a:t>v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052855" y="2542473"/>
            <a:ext cx="115166" cy="0"/>
          </a:xfrm>
          <a:custGeom>
            <a:avLst/>
            <a:gdLst/>
            <a:ahLst/>
            <a:cxnLst/>
            <a:rect l="l" t="t" r="r" b="b"/>
            <a:pathLst>
              <a:path w="168910">
                <a:moveTo>
                  <a:pt x="0" y="0"/>
                </a:moveTo>
                <a:lnTo>
                  <a:pt x="16865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" name="object 30"/>
          <p:cNvSpPr txBox="1"/>
          <p:nvPr/>
        </p:nvSpPr>
        <p:spPr>
          <a:xfrm>
            <a:off x="7063246" y="2528293"/>
            <a:ext cx="10304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202156" y="2469116"/>
            <a:ext cx="7576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358833" y="2449656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2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" name="object 33"/>
          <p:cNvSpPr txBox="1"/>
          <p:nvPr/>
        </p:nvSpPr>
        <p:spPr>
          <a:xfrm>
            <a:off x="7358834" y="2317938"/>
            <a:ext cx="36757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  <a:tabLst>
                <a:tab pos="271888" algn="l"/>
              </a:tabLst>
            </a:pPr>
            <a:r>
              <a:rPr sz="682" spc="-68" dirty="0">
                <a:latin typeface="DejaVu Serif"/>
                <a:cs typeface="DejaVu Serif"/>
              </a:rPr>
              <a:t>du	</a:t>
            </a:r>
            <a:r>
              <a:rPr sz="682" spc="-72" dirty="0">
                <a:latin typeface="DejaVu Serif"/>
                <a:cs typeface="DejaVu Serif"/>
              </a:rPr>
              <a:t>dv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7628641" y="2449656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" name="object 35"/>
          <p:cNvSpPr/>
          <p:nvPr/>
        </p:nvSpPr>
        <p:spPr>
          <a:xfrm>
            <a:off x="7303571" y="2542473"/>
            <a:ext cx="429924" cy="0"/>
          </a:xfrm>
          <a:custGeom>
            <a:avLst/>
            <a:gdLst/>
            <a:ahLst/>
            <a:cxnLst/>
            <a:rect l="l" t="t" r="r" b="b"/>
            <a:pathLst>
              <a:path w="630554">
                <a:moveTo>
                  <a:pt x="0" y="0"/>
                </a:moveTo>
                <a:lnTo>
                  <a:pt x="63012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" name="object 36"/>
          <p:cNvSpPr txBox="1"/>
          <p:nvPr/>
        </p:nvSpPr>
        <p:spPr>
          <a:xfrm>
            <a:off x="7303571" y="2376300"/>
            <a:ext cx="428192" cy="237104"/>
          </a:xfrm>
          <a:prstGeom prst="rect">
            <a:avLst/>
          </a:prstGeom>
        </p:spPr>
        <p:txBody>
          <a:bodyPr vert="horz" wrap="square" lIns="0" tIns="52820" rIns="0" bIns="0" rtlCol="0">
            <a:spAutoFit/>
          </a:bodyPr>
          <a:lstStyle/>
          <a:p>
            <a:pPr marL="54984" marR="3464" indent="-55417">
              <a:lnSpc>
                <a:spcPct val="56999"/>
              </a:lnSpc>
              <a:spcBef>
                <a:spcPts val="416"/>
              </a:spcBef>
              <a:tabLst>
                <a:tab pos="178805" algn="l"/>
                <a:tab pos="324707" algn="l"/>
              </a:tabLst>
            </a:pPr>
            <a:r>
              <a:rPr sz="682" spc="-58" dirty="0">
                <a:latin typeface="DejaVu Serif"/>
                <a:cs typeface="DejaVu Serif"/>
              </a:rPr>
              <a:t>v		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u 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682" dirty="0">
                <a:latin typeface="DejaVu Serif"/>
                <a:cs typeface="DejaVu Serif"/>
              </a:rPr>
              <a:t>		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  <a:p>
            <a:pPr algn="ctr">
              <a:lnSpc>
                <a:spcPts val="535"/>
              </a:lnSpc>
            </a:pPr>
            <a:r>
              <a:rPr sz="1023" spc="-5" baseline="-16666" dirty="0">
                <a:latin typeface="DejaVu Serif"/>
                <a:cs typeface="DejaVu Serif"/>
              </a:rPr>
              <a:t>v</a:t>
            </a:r>
            <a:r>
              <a:rPr sz="477" spc="-3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8207918" y="1534937"/>
            <a:ext cx="0" cy="1334799"/>
          </a:xfrm>
          <a:custGeom>
            <a:avLst/>
            <a:gdLst/>
            <a:ahLst/>
            <a:cxnLst/>
            <a:rect l="l" t="t" r="r" b="b"/>
            <a:pathLst>
              <a:path h="1957704">
                <a:moveTo>
                  <a:pt x="0" y="1957260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" name="object 38"/>
          <p:cNvSpPr/>
          <p:nvPr/>
        </p:nvSpPr>
        <p:spPr>
          <a:xfrm>
            <a:off x="4069773" y="2871155"/>
            <a:ext cx="4139911" cy="0"/>
          </a:xfrm>
          <a:custGeom>
            <a:avLst/>
            <a:gdLst/>
            <a:ahLst/>
            <a:cxnLst/>
            <a:rect l="l" t="t" r="r" b="b"/>
            <a:pathLst>
              <a:path w="6071870">
                <a:moveTo>
                  <a:pt x="0" y="0"/>
                </a:moveTo>
                <a:lnTo>
                  <a:pt x="607180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" name="object 39"/>
          <p:cNvSpPr txBox="1"/>
          <p:nvPr/>
        </p:nvSpPr>
        <p:spPr>
          <a:xfrm>
            <a:off x="4058005" y="2861635"/>
            <a:ext cx="4090122" cy="136675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471140">
              <a:spcBef>
                <a:spcPts val="65"/>
              </a:spcBef>
            </a:pPr>
            <a:r>
              <a:rPr sz="614" b="1" spc="-17" dirty="0">
                <a:latin typeface="Arial"/>
                <a:cs typeface="Arial"/>
              </a:rPr>
              <a:t>Table </a:t>
            </a:r>
            <a:r>
              <a:rPr sz="614" b="1" spc="3" dirty="0">
                <a:latin typeface="Arial"/>
                <a:cs typeface="Arial"/>
              </a:rPr>
              <a:t>1.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7" dirty="0">
                <a:latin typeface="Arial"/>
                <a:cs typeface="Arial"/>
              </a:rPr>
              <a:t>differentiation</a:t>
            </a:r>
            <a:r>
              <a:rPr sz="614" spc="-14" dirty="0">
                <a:latin typeface="Arial"/>
                <a:cs typeface="Arial"/>
              </a:rPr>
              <a:t> </a:t>
            </a:r>
            <a:r>
              <a:rPr sz="614" spc="-27" dirty="0">
                <a:latin typeface="Arial"/>
                <a:cs typeface="Arial"/>
              </a:rPr>
              <a:t>rules</a:t>
            </a:r>
            <a:endParaRPr sz="614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14">
              <a:latin typeface="Times New Roman"/>
              <a:cs typeface="Times New Roman"/>
            </a:endParaRPr>
          </a:p>
          <a:p>
            <a:pPr>
              <a:spcBef>
                <a:spcPts val="20"/>
              </a:spcBef>
            </a:pPr>
            <a:endParaRPr sz="886">
              <a:latin typeface="Times New Roman"/>
              <a:cs typeface="Times New Roman"/>
            </a:endParaRPr>
          </a:p>
          <a:p>
            <a:pPr marL="11689" marR="19915" indent="154993" algn="just">
              <a:spcBef>
                <a:spcPts val="3"/>
              </a:spcBef>
            </a:pP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situation </a:t>
            </a:r>
            <a:r>
              <a:rPr sz="682" spc="-3" dirty="0">
                <a:latin typeface="Times New Roman"/>
                <a:cs typeface="Times New Roman"/>
              </a:rPr>
              <a:t>is </a:t>
            </a:r>
            <a:r>
              <a:rPr sz="682" spc="10" dirty="0">
                <a:latin typeface="Times New Roman"/>
                <a:cs typeface="Times New Roman"/>
              </a:rPr>
              <a:t>analogous </a:t>
            </a:r>
            <a:r>
              <a:rPr sz="682" spc="31" dirty="0">
                <a:latin typeface="Times New Roman"/>
                <a:cs typeface="Times New Roman"/>
              </a:rPr>
              <a:t>to </a:t>
            </a:r>
            <a:r>
              <a:rPr sz="682" spc="48" dirty="0">
                <a:latin typeface="Times New Roman"/>
                <a:cs typeface="Times New Roman"/>
              </a:rPr>
              <a:t>that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“limit-properties”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P</a:t>
            </a:r>
            <a:r>
              <a:rPr sz="716" spc="35" baseline="-11904" dirty="0">
                <a:latin typeface="Times New Roman"/>
                <a:cs typeface="Times New Roman"/>
              </a:rPr>
              <a:t>1</a:t>
            </a:r>
            <a:r>
              <a:rPr sz="682" spc="24" dirty="0">
                <a:latin typeface="Times New Roman"/>
                <a:cs typeface="Times New Roman"/>
              </a:rPr>
              <a:t>). </a:t>
            </a:r>
            <a:r>
              <a:rPr sz="682" spc="14" dirty="0">
                <a:latin typeface="Times New Roman"/>
                <a:cs typeface="Times New Roman"/>
              </a:rPr>
              <a:t>. .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P</a:t>
            </a:r>
            <a:r>
              <a:rPr sz="716" spc="35" baseline="-11904" dirty="0">
                <a:latin typeface="Times New Roman"/>
                <a:cs typeface="Times New Roman"/>
              </a:rPr>
              <a:t>6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7" dirty="0">
                <a:latin typeface="Times New Roman"/>
                <a:cs typeface="Times New Roman"/>
              </a:rPr>
              <a:t>from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previous </a:t>
            </a:r>
            <a:r>
              <a:rPr sz="682" spc="20" dirty="0">
                <a:latin typeface="Times New Roman"/>
                <a:cs typeface="Times New Roman"/>
              </a:rPr>
              <a:t>chapter </a:t>
            </a:r>
            <a:r>
              <a:rPr sz="682" spc="3" dirty="0">
                <a:latin typeface="Times New Roman"/>
                <a:cs typeface="Times New Roman"/>
              </a:rPr>
              <a:t>which  allowed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us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to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compute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limits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without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always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having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to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go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back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to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epsilon-delta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definition.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3"/>
              </a:spcBef>
            </a:pPr>
            <a:endParaRPr sz="545">
              <a:latin typeface="Times New Roman"/>
              <a:cs typeface="Times New Roman"/>
            </a:endParaRPr>
          </a:p>
          <a:p>
            <a:pPr marL="11689" marR="19915" lvl="1" indent="154993" algn="just">
              <a:buAutoNum type="arabicPeriod"/>
              <a:tabLst>
                <a:tab pos="371032" algn="l"/>
              </a:tabLst>
            </a:pPr>
            <a:r>
              <a:rPr sz="682" b="1" spc="-24" dirty="0">
                <a:latin typeface="Georgia"/>
                <a:cs typeface="Georgia"/>
              </a:rPr>
              <a:t>Sum, </a:t>
            </a:r>
            <a:r>
              <a:rPr sz="682" b="1" spc="-17" dirty="0">
                <a:latin typeface="Georgia"/>
                <a:cs typeface="Georgia"/>
              </a:rPr>
              <a:t>product </a:t>
            </a:r>
            <a:r>
              <a:rPr sz="682" b="1" spc="-31" dirty="0">
                <a:latin typeface="Georgia"/>
                <a:cs typeface="Georgia"/>
              </a:rPr>
              <a:t>and </a:t>
            </a:r>
            <a:r>
              <a:rPr sz="682" b="1" spc="-20" dirty="0">
                <a:latin typeface="Georgia"/>
                <a:cs typeface="Georgia"/>
              </a:rPr>
              <a:t>quotient </a:t>
            </a:r>
            <a:r>
              <a:rPr sz="682" b="1" spc="-27" dirty="0">
                <a:latin typeface="Georgia"/>
                <a:cs typeface="Georgia"/>
              </a:rPr>
              <a:t>rules. </a:t>
            </a:r>
            <a:r>
              <a:rPr sz="682" spc="20" dirty="0">
                <a:latin typeface="Times New Roman"/>
                <a:cs typeface="Times New Roman"/>
              </a:rPr>
              <a:t>In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-10" dirty="0">
                <a:latin typeface="Times New Roman"/>
                <a:cs typeface="Times New Roman"/>
              </a:rPr>
              <a:t>following </a:t>
            </a:r>
            <a:r>
              <a:rPr sz="682" spc="-89" dirty="0">
                <a:latin typeface="DejaVu Serif"/>
                <a:cs typeface="DejaVu Serif"/>
              </a:rPr>
              <a:t>c </a:t>
            </a:r>
            <a:r>
              <a:rPr sz="682" spc="27" dirty="0">
                <a:latin typeface="Times New Roman"/>
                <a:cs typeface="Times New Roman"/>
              </a:rPr>
              <a:t>and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spc="17" dirty="0">
                <a:latin typeface="Times New Roman"/>
                <a:cs typeface="Times New Roman"/>
              </a:rPr>
              <a:t>are constants,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27" dirty="0">
                <a:latin typeface="Times New Roman"/>
                <a:cs typeface="Times New Roman"/>
              </a:rPr>
              <a:t>and </a:t>
            </a:r>
            <a:r>
              <a:rPr sz="682" spc="-58" dirty="0">
                <a:latin typeface="DejaVu Serif"/>
                <a:cs typeface="DejaVu Serif"/>
              </a:rPr>
              <a:t>v </a:t>
            </a:r>
            <a:r>
              <a:rPr sz="682" spc="17" dirty="0">
                <a:latin typeface="Times New Roman"/>
                <a:cs typeface="Times New Roman"/>
              </a:rPr>
              <a:t>are </a:t>
            </a:r>
            <a:r>
              <a:rPr sz="682" spc="10" dirty="0">
                <a:latin typeface="Times New Roman"/>
                <a:cs typeface="Times New Roman"/>
              </a:rPr>
              <a:t>functions 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,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716" spc="35" baseline="27777" dirty="0">
                <a:latin typeface="DejaVu Sans"/>
                <a:cs typeface="DejaVu Sans"/>
              </a:rPr>
              <a:t>j </a:t>
            </a:r>
            <a:r>
              <a:rPr sz="682" spc="17" dirty="0">
                <a:latin typeface="Times New Roman"/>
                <a:cs typeface="Times New Roman"/>
              </a:rPr>
              <a:t>denotes </a:t>
            </a:r>
            <a:r>
              <a:rPr sz="682" spc="14" dirty="0">
                <a:latin typeface="Times New Roman"/>
                <a:cs typeface="Times New Roman"/>
              </a:rPr>
              <a:t>differentiation.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Differentiation Rules in </a:t>
            </a:r>
            <a:r>
              <a:rPr sz="682" spc="17" dirty="0">
                <a:latin typeface="Times New Roman"/>
                <a:cs typeface="Times New Roman"/>
              </a:rPr>
              <a:t>function </a:t>
            </a:r>
            <a:r>
              <a:rPr sz="682" spc="27" dirty="0">
                <a:latin typeface="Times New Roman"/>
                <a:cs typeface="Times New Roman"/>
              </a:rPr>
              <a:t>notation,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7" dirty="0">
                <a:latin typeface="Times New Roman"/>
                <a:cs typeface="Times New Roman"/>
              </a:rPr>
              <a:t>Leibniz </a:t>
            </a:r>
            <a:r>
              <a:rPr sz="682" spc="27" dirty="0">
                <a:latin typeface="Times New Roman"/>
                <a:cs typeface="Times New Roman"/>
              </a:rPr>
              <a:t>notation, </a:t>
            </a:r>
            <a:r>
              <a:rPr sz="682" spc="20" dirty="0">
                <a:latin typeface="Times New Roman"/>
                <a:cs typeface="Times New Roman"/>
              </a:rPr>
              <a:t>are  </a:t>
            </a:r>
            <a:r>
              <a:rPr sz="682" spc="17" dirty="0">
                <a:latin typeface="Times New Roman"/>
                <a:cs typeface="Times New Roman"/>
              </a:rPr>
              <a:t>listed in</a:t>
            </a:r>
            <a:r>
              <a:rPr sz="682" spc="89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figure</a:t>
            </a:r>
            <a:r>
              <a:rPr sz="682" spc="3" dirty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682" spc="3" dirty="0">
                <a:latin typeface="Times New Roman"/>
                <a:cs typeface="Times New Roman"/>
                <a:hlinkClick r:id="rId2" action="ppaction://hlinksldjump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 marL="11689" marR="48490" indent="154993" algn="just">
              <a:spcBef>
                <a:spcPts val="201"/>
              </a:spcBef>
            </a:pPr>
            <a:r>
              <a:rPr sz="682" spc="14" dirty="0">
                <a:latin typeface="Times New Roman"/>
                <a:cs typeface="Times New Roman"/>
              </a:rPr>
              <a:t>Note </a:t>
            </a:r>
            <a:r>
              <a:rPr sz="682" spc="48" dirty="0">
                <a:latin typeface="Times New Roman"/>
                <a:cs typeface="Times New Roman"/>
              </a:rPr>
              <a:t>that </a:t>
            </a:r>
            <a:r>
              <a:rPr sz="682" spc="-20" dirty="0">
                <a:latin typeface="Times New Roman"/>
                <a:cs typeface="Times New Roman"/>
              </a:rPr>
              <a:t>we </a:t>
            </a:r>
            <a:r>
              <a:rPr sz="682" spc="17" dirty="0">
                <a:latin typeface="Times New Roman"/>
                <a:cs typeface="Times New Roman"/>
              </a:rPr>
              <a:t>already </a:t>
            </a:r>
            <a:r>
              <a:rPr sz="682" spc="7" dirty="0">
                <a:latin typeface="Times New Roman"/>
                <a:cs typeface="Times New Roman"/>
              </a:rPr>
              <a:t>proved </a:t>
            </a:r>
            <a:r>
              <a:rPr sz="682" spc="27" dirty="0">
                <a:latin typeface="Times New Roman"/>
                <a:cs typeface="Times New Roman"/>
              </a:rPr>
              <a:t>the Constant </a:t>
            </a:r>
            <a:r>
              <a:rPr sz="682" spc="10" dirty="0">
                <a:latin typeface="Times New Roman"/>
                <a:cs typeface="Times New Roman"/>
              </a:rPr>
              <a:t>Rule in </a:t>
            </a:r>
            <a:r>
              <a:rPr sz="682" spc="7" dirty="0">
                <a:latin typeface="Times New Roman"/>
                <a:cs typeface="Times New Roman"/>
              </a:rPr>
              <a:t>example</a:t>
            </a:r>
            <a:r>
              <a:rPr sz="682" spc="7" dirty="0">
                <a:solidFill>
                  <a:srgbClr val="0000FF"/>
                </a:solidFill>
                <a:latin typeface="Times New Roman"/>
                <a:cs typeface="Times New Roman"/>
                <a:hlinkClick r:id="" action="ppaction://noaction"/>
              </a:rPr>
              <a:t>2.2</a:t>
            </a:r>
            <a:r>
              <a:rPr sz="682" spc="7" dirty="0">
                <a:latin typeface="Times New Roman"/>
                <a:cs typeface="Times New Roman"/>
                <a:hlinkClick r:id="" action="ppaction://noaction"/>
              </a:rPr>
              <a:t>.</a:t>
            </a:r>
            <a:r>
              <a:rPr sz="682" spc="7" dirty="0">
                <a:latin typeface="Times New Roman"/>
                <a:cs typeface="Times New Roman"/>
              </a:rPr>
              <a:t>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-7" dirty="0">
                <a:latin typeface="Times New Roman"/>
                <a:cs typeface="Times New Roman"/>
              </a:rPr>
              <a:t>will now </a:t>
            </a:r>
            <a:r>
              <a:rPr sz="682" dirty="0">
                <a:latin typeface="Times New Roman"/>
                <a:cs typeface="Times New Roman"/>
              </a:rPr>
              <a:t>prove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sum, </a:t>
            </a:r>
            <a:r>
              <a:rPr sz="682" spc="24" dirty="0">
                <a:latin typeface="Times New Roman"/>
                <a:cs typeface="Times New Roman"/>
              </a:rPr>
              <a:t>product </a:t>
            </a:r>
            <a:r>
              <a:rPr sz="682" spc="27" dirty="0">
                <a:latin typeface="Times New Roman"/>
                <a:cs typeface="Times New Roman"/>
              </a:rPr>
              <a:t>and  </a:t>
            </a:r>
            <a:r>
              <a:rPr sz="682" spc="24" dirty="0">
                <a:latin typeface="Times New Roman"/>
                <a:cs typeface="Times New Roman"/>
              </a:rPr>
              <a:t>quotient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rules.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3"/>
              </a:spcBef>
            </a:pPr>
            <a:endParaRPr sz="545">
              <a:latin typeface="Times New Roman"/>
              <a:cs typeface="Times New Roman"/>
            </a:endParaRPr>
          </a:p>
          <a:p>
            <a:pPr marL="8659" marR="3464" lvl="1" indent="158024" algn="just">
              <a:spcBef>
                <a:spcPts val="3"/>
              </a:spcBef>
              <a:buAutoNum type="arabicPeriod" startAt="2"/>
              <a:tabLst>
                <a:tab pos="371032" algn="l"/>
              </a:tabLst>
            </a:pPr>
            <a:r>
              <a:rPr sz="682" b="1" spc="-17" dirty="0">
                <a:latin typeface="Georgia"/>
                <a:cs typeface="Georgia"/>
              </a:rPr>
              <a:t>Proof </a:t>
            </a:r>
            <a:r>
              <a:rPr sz="682" b="1" spc="-37" dirty="0">
                <a:latin typeface="Georgia"/>
                <a:cs typeface="Georgia"/>
              </a:rPr>
              <a:t>of </a:t>
            </a:r>
            <a:r>
              <a:rPr sz="682" b="1" spc="-10" dirty="0">
                <a:latin typeface="Georgia"/>
                <a:cs typeface="Georgia"/>
              </a:rPr>
              <a:t>the </a:t>
            </a:r>
            <a:r>
              <a:rPr sz="682" b="1" spc="-27" dirty="0">
                <a:latin typeface="Georgia"/>
                <a:cs typeface="Georgia"/>
              </a:rPr>
              <a:t>Sum </a:t>
            </a:r>
            <a:r>
              <a:rPr sz="682" b="1" spc="-10" dirty="0">
                <a:latin typeface="Georgia"/>
                <a:cs typeface="Georgia"/>
              </a:rPr>
              <a:t>Rule. </a:t>
            </a:r>
            <a:r>
              <a:rPr sz="682" spc="10" dirty="0">
                <a:latin typeface="Times New Roman"/>
                <a:cs typeface="Times New Roman"/>
              </a:rPr>
              <a:t>Suppose </a:t>
            </a:r>
            <a:r>
              <a:rPr sz="682" spc="48" dirty="0">
                <a:latin typeface="Times New Roman"/>
                <a:cs typeface="Times New Roman"/>
              </a:rPr>
              <a:t>that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91" dirty="0">
                <a:latin typeface="DejaVu Serif"/>
                <a:cs typeface="DejaVu Serif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 </a:t>
            </a:r>
            <a:r>
              <a:rPr sz="682" spc="130" dirty="0">
                <a:latin typeface="Times New Roman"/>
                <a:cs typeface="Times New Roman"/>
              </a:rPr>
              <a:t>= </a:t>
            </a:r>
            <a:r>
              <a:rPr sz="682" spc="27" dirty="0">
                <a:latin typeface="DejaVu Serif"/>
                <a:cs typeface="DejaVu Serif"/>
              </a:rPr>
              <a:t>u</a:t>
            </a:r>
            <a:r>
              <a:rPr sz="682" spc="27" dirty="0">
                <a:latin typeface="Times New Roman"/>
                <a:cs typeface="Times New Roman"/>
              </a:rPr>
              <a:t>(</a:t>
            </a:r>
            <a:r>
              <a:rPr sz="682" spc="27" dirty="0">
                <a:latin typeface="DejaVu Serif"/>
                <a:cs typeface="DejaVu Serif"/>
              </a:rPr>
              <a:t>x</a:t>
            </a:r>
            <a:r>
              <a:rPr sz="682" spc="27" dirty="0">
                <a:latin typeface="Times New Roman"/>
                <a:cs typeface="Times New Roman"/>
              </a:rPr>
              <a:t>)+</a:t>
            </a:r>
            <a:r>
              <a:rPr sz="682" spc="27" dirty="0">
                <a:latin typeface="DejaVu Serif"/>
                <a:cs typeface="DejaVu Serif"/>
              </a:rPr>
              <a:t>v</a:t>
            </a:r>
            <a:r>
              <a:rPr sz="682" spc="27" dirty="0">
                <a:latin typeface="Times New Roman"/>
                <a:cs typeface="Times New Roman"/>
              </a:rPr>
              <a:t>(</a:t>
            </a:r>
            <a:r>
              <a:rPr sz="682" spc="27" dirty="0">
                <a:latin typeface="DejaVu Serif"/>
                <a:cs typeface="DejaVu Serif"/>
              </a:rPr>
              <a:t>x</a:t>
            </a:r>
            <a:r>
              <a:rPr sz="682" spc="27" dirty="0">
                <a:latin typeface="Times New Roman"/>
                <a:cs typeface="Times New Roman"/>
              </a:rPr>
              <a:t>) </a:t>
            </a:r>
            <a:r>
              <a:rPr sz="682" dirty="0">
                <a:latin typeface="Times New Roman"/>
                <a:cs typeface="Times New Roman"/>
              </a:rPr>
              <a:t>for </a:t>
            </a:r>
            <a:r>
              <a:rPr sz="682" spc="3" dirty="0">
                <a:latin typeface="Times New Roman"/>
                <a:cs typeface="Times New Roman"/>
              </a:rPr>
              <a:t>all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7" dirty="0">
                <a:latin typeface="Times New Roman"/>
                <a:cs typeface="Times New Roman"/>
              </a:rPr>
              <a:t>where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27" dirty="0">
                <a:latin typeface="Times New Roman"/>
                <a:cs typeface="Times New Roman"/>
              </a:rPr>
              <a:t>and </a:t>
            </a:r>
            <a:r>
              <a:rPr sz="682" spc="-58" dirty="0">
                <a:latin typeface="DejaVu Serif"/>
                <a:cs typeface="DejaVu Serif"/>
              </a:rPr>
              <a:t>v </a:t>
            </a:r>
            <a:r>
              <a:rPr sz="682" spc="17" dirty="0">
                <a:latin typeface="Times New Roman"/>
                <a:cs typeface="Times New Roman"/>
              </a:rPr>
              <a:t>are </a:t>
            </a:r>
            <a:r>
              <a:rPr sz="682" spc="7" dirty="0">
                <a:latin typeface="Times New Roman"/>
                <a:cs typeface="Times New Roman"/>
              </a:rPr>
              <a:t>differentiable.  </a:t>
            </a:r>
            <a:r>
              <a:rPr sz="682" spc="34" dirty="0">
                <a:latin typeface="Times New Roman"/>
                <a:cs typeface="Times New Roman"/>
              </a:rPr>
              <a:t>Then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391380" y="4304965"/>
            <a:ext cx="92868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1023" spc="117" baseline="-36111" dirty="0">
                <a:latin typeface="DejaVu Serif"/>
                <a:cs typeface="DejaVu Serif"/>
              </a:rPr>
              <a:t>f</a:t>
            </a:r>
            <a:r>
              <a:rPr sz="1023" spc="-220" baseline="-36111" dirty="0">
                <a:latin typeface="DejaVu Serif"/>
                <a:cs typeface="DejaVu Serif"/>
              </a:rPr>
              <a:t> </a:t>
            </a:r>
            <a:r>
              <a:rPr sz="716" spc="30" baseline="-19841" dirty="0">
                <a:latin typeface="DejaVu Sans"/>
                <a:cs typeface="DejaVu Sans"/>
              </a:rPr>
              <a:t>j</a:t>
            </a:r>
            <a:r>
              <a:rPr sz="1023" spc="30" baseline="-36111" dirty="0">
                <a:latin typeface="Times New Roman"/>
                <a:cs typeface="Times New Roman"/>
              </a:rPr>
              <a:t>(</a:t>
            </a:r>
            <a:r>
              <a:rPr sz="1023" spc="30" baseline="-36111" dirty="0">
                <a:latin typeface="DejaVu Serif"/>
                <a:cs typeface="DejaVu Serif"/>
              </a:rPr>
              <a:t>a</a:t>
            </a:r>
            <a:r>
              <a:rPr sz="1023" spc="30" baseline="-36111" dirty="0">
                <a:latin typeface="Times New Roman"/>
                <a:cs typeface="Times New Roman"/>
              </a:rPr>
              <a:t>)</a:t>
            </a:r>
            <a:r>
              <a:rPr sz="1023" spc="15" baseline="-36111" dirty="0">
                <a:latin typeface="Times New Roman"/>
                <a:cs typeface="Times New Roman"/>
              </a:rPr>
              <a:t> </a:t>
            </a:r>
            <a:r>
              <a:rPr sz="1023" spc="215" baseline="-36111" dirty="0">
                <a:latin typeface="Times New Roman"/>
                <a:cs typeface="Times New Roman"/>
              </a:rPr>
              <a:t>=</a:t>
            </a:r>
            <a:r>
              <a:rPr sz="1023" spc="158" baseline="-36111" dirty="0">
                <a:latin typeface="Times New Roman"/>
                <a:cs typeface="Times New Roman"/>
              </a:rPr>
              <a:t> </a:t>
            </a:r>
            <a:r>
              <a:rPr sz="1023" spc="15" baseline="-36111" dirty="0">
                <a:latin typeface="Times New Roman"/>
                <a:cs typeface="Times New Roman"/>
              </a:rPr>
              <a:t>lim</a:t>
            </a:r>
            <a:r>
              <a:rPr sz="1023" spc="168" baseline="-36111" dirty="0">
                <a:latin typeface="Times New Roman"/>
                <a:cs typeface="Times New Roman"/>
              </a:rPr>
              <a:t>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u="sng" spc="-2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72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983489" y="4422504"/>
            <a:ext cx="2177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158816" y="4363328"/>
            <a:ext cx="64207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" dirty="0">
                <a:latin typeface="Times New Roman"/>
                <a:cs typeface="Times New Roman"/>
              </a:rPr>
              <a:t>(definition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61" dirty="0">
                <a:latin typeface="DejaVu Serif"/>
                <a:cs typeface="DejaVu Serif"/>
              </a:rPr>
              <a:t> </a:t>
            </a:r>
            <a:r>
              <a:rPr sz="716" spc="66" baseline="31746" dirty="0">
                <a:latin typeface="DejaVu Sans"/>
                <a:cs typeface="DejaVu Sans"/>
              </a:rPr>
              <a:t>j</a:t>
            </a:r>
            <a:r>
              <a:rPr sz="682" spc="44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864868" y="4467652"/>
            <a:ext cx="5715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19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336944" y="4467652"/>
            <a:ext cx="20219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53262" algn="l"/>
              </a:tabLst>
            </a:pPr>
            <a:r>
              <a:rPr sz="682" spc="-112" dirty="0">
                <a:latin typeface="Arial"/>
                <a:cs typeface="Arial"/>
              </a:rPr>
              <a:t>Σ	</a:t>
            </a:r>
            <a:r>
              <a:rPr sz="682" spc="119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904405" y="4537531"/>
            <a:ext cx="105944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" dirty="0">
                <a:latin typeface="DejaVu Serif"/>
                <a:cs typeface="DejaVu Serif"/>
              </a:rPr>
              <a:t>u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x</a:t>
            </a:r>
            <a:r>
              <a:rPr sz="682" spc="3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+ </a:t>
            </a:r>
            <a:r>
              <a:rPr sz="682" spc="10" dirty="0">
                <a:latin typeface="DejaVu Serif"/>
                <a:cs typeface="DejaVu Serif"/>
              </a:rPr>
              <a:t>v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7" dirty="0">
                <a:latin typeface="DejaVu Serif"/>
                <a:cs typeface="DejaVu Serif"/>
              </a:rPr>
              <a:t>u</a:t>
            </a:r>
            <a:r>
              <a:rPr sz="682" spc="-7" dirty="0">
                <a:latin typeface="Times New Roman"/>
                <a:cs typeface="Times New Roman"/>
              </a:rPr>
              <a:t>(</a:t>
            </a:r>
            <a:r>
              <a:rPr sz="682" spc="-7" dirty="0">
                <a:latin typeface="DejaVu Serif"/>
                <a:cs typeface="DejaVu Serif"/>
              </a:rPr>
              <a:t>a</a:t>
            </a:r>
            <a:r>
              <a:rPr sz="682" spc="-7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51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DejaVu Serif"/>
                <a:cs typeface="DejaVu Serif"/>
              </a:rPr>
              <a:t>v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a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946587" y="4467652"/>
            <a:ext cx="5715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112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873527" y="4674722"/>
            <a:ext cx="1121352" cy="0"/>
          </a:xfrm>
          <a:custGeom>
            <a:avLst/>
            <a:gdLst/>
            <a:ahLst/>
            <a:cxnLst/>
            <a:rect l="l" t="t" r="r" b="b"/>
            <a:pathLst>
              <a:path w="1644650">
                <a:moveTo>
                  <a:pt x="0" y="0"/>
                </a:moveTo>
                <a:lnTo>
                  <a:pt x="164451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" name="object 48"/>
          <p:cNvSpPr txBox="1"/>
          <p:nvPr/>
        </p:nvSpPr>
        <p:spPr>
          <a:xfrm>
            <a:off x="5325324" y="4660542"/>
            <a:ext cx="2177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62" name="object 62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2</a:t>
            </a:fld>
            <a:endParaRPr spc="31" dirty="0"/>
          </a:p>
        </p:txBody>
      </p:sp>
      <p:sp>
        <p:nvSpPr>
          <p:cNvPr id="49" name="object 49"/>
          <p:cNvSpPr txBox="1"/>
          <p:nvPr/>
        </p:nvSpPr>
        <p:spPr>
          <a:xfrm>
            <a:off x="7200873" y="4601366"/>
            <a:ext cx="60007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(use</a:t>
            </a:r>
            <a:r>
              <a:rPr sz="682" spc="41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3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7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u</a:t>
            </a:r>
            <a:r>
              <a:rPr sz="682" spc="-75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31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v</a:t>
            </a:r>
            <a:r>
              <a:rPr sz="682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603761" y="4440972"/>
            <a:ext cx="253711" cy="556213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99577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  <a:p>
            <a:pPr marL="8659">
              <a:lnSpc>
                <a:spcPts val="716"/>
              </a:lnSpc>
              <a:spcBef>
                <a:spcPts val="689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endParaRPr sz="682">
              <a:latin typeface="Times New Roman"/>
              <a:cs typeface="Times New Roman"/>
            </a:endParaRPr>
          </a:p>
          <a:p>
            <a:pPr marL="99577">
              <a:lnSpc>
                <a:spcPts val="470"/>
              </a:lnSpc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  <a:p>
            <a:pPr marL="8659">
              <a:lnSpc>
                <a:spcPts val="716"/>
              </a:lnSpc>
              <a:spcBef>
                <a:spcPts val="597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endParaRPr sz="682">
              <a:latin typeface="Times New Roman"/>
              <a:cs typeface="Times New Roman"/>
            </a:endParaRPr>
          </a:p>
          <a:p>
            <a:pPr marL="99577">
              <a:lnSpc>
                <a:spcPts val="470"/>
              </a:lnSpc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854511" y="4705691"/>
            <a:ext cx="8096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10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391193" y="4827325"/>
            <a:ext cx="844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+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928374" y="4768963"/>
            <a:ext cx="100142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568021" algn="l"/>
              </a:tabLst>
            </a:pPr>
            <a:r>
              <a:rPr sz="682" u="sng" spc="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u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65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u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spc="-7" dirty="0">
                <a:latin typeface="Times New Roman"/>
                <a:cs typeface="Times New Roman"/>
              </a:rPr>
              <a:t>	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v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143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v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044856" y="4886501"/>
            <a:ext cx="77282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563259" algn="l"/>
              </a:tabLst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a	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39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922524" y="4705691"/>
            <a:ext cx="8096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442783" y="4827325"/>
            <a:ext cx="35848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24" dirty="0">
                <a:latin typeface="Times New Roman"/>
                <a:cs typeface="Times New Roman"/>
              </a:rPr>
              <a:t>(algebra)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603761" y="5008491"/>
            <a:ext cx="1422256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269723">
              <a:lnSpc>
                <a:spcPts val="637"/>
              </a:lnSpc>
              <a:spcBef>
                <a:spcPts val="65"/>
              </a:spcBef>
              <a:tabLst>
                <a:tab pos="988409" algn="l"/>
              </a:tabLst>
            </a:pPr>
            <a:r>
              <a:rPr sz="682" u="sng" spc="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u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65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u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spc="-7" dirty="0">
                <a:latin typeface="Times New Roman"/>
                <a:cs typeface="Times New Roman"/>
              </a:rPr>
              <a:t>	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v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143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v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marL="8659">
              <a:lnSpc>
                <a:spcPts val="637"/>
              </a:lnSpc>
              <a:tabLst>
                <a:tab pos="732107" algn="l"/>
              </a:tabLst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19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	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75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694820" y="5126020"/>
            <a:ext cx="121920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94834" algn="l"/>
                <a:tab pos="727344" algn="l"/>
                <a:tab pos="1009623" algn="l"/>
              </a:tabLst>
            </a:pPr>
            <a:r>
              <a:rPr sz="716" spc="92" baseline="7936" dirty="0">
                <a:latin typeface="DejaVu Serif"/>
                <a:cs typeface="DejaVu Serif"/>
              </a:rPr>
              <a:t>x</a:t>
            </a:r>
            <a:r>
              <a:rPr sz="716" spc="92" baseline="7936" dirty="0">
                <a:latin typeface="DejaVu Sans"/>
                <a:cs typeface="DejaVu Sans"/>
              </a:rPr>
              <a:t>→</a:t>
            </a:r>
            <a:r>
              <a:rPr sz="716" spc="92" baseline="7936" dirty="0">
                <a:latin typeface="DejaVu Serif"/>
                <a:cs typeface="DejaVu Serif"/>
              </a:rPr>
              <a:t>a	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a	</a:t>
            </a:r>
            <a:r>
              <a:rPr sz="716" spc="92" baseline="7936" dirty="0">
                <a:latin typeface="DejaVu Serif"/>
                <a:cs typeface="DejaVu Serif"/>
              </a:rPr>
              <a:t>x</a:t>
            </a:r>
            <a:r>
              <a:rPr sz="716" spc="92" baseline="7936" dirty="0">
                <a:latin typeface="DejaVu Sans"/>
                <a:cs typeface="DejaVu Sans"/>
              </a:rPr>
              <a:t>→</a:t>
            </a:r>
            <a:r>
              <a:rPr sz="716" spc="92" baseline="7936" dirty="0">
                <a:latin typeface="DejaVu Serif"/>
                <a:cs typeface="DejaVu Serif"/>
              </a:rPr>
              <a:t>a	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39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603761" y="5236883"/>
            <a:ext cx="58189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3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DejaVu Serif"/>
                <a:cs typeface="DejaVu Serif"/>
              </a:rPr>
              <a:t>u</a:t>
            </a:r>
            <a:r>
              <a:rPr sz="716" spc="5" baseline="31746" dirty="0">
                <a:latin typeface="DejaVu Sans"/>
                <a:cs typeface="DejaVu Sans"/>
              </a:rPr>
              <a:t>j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a</a:t>
            </a:r>
            <a:r>
              <a:rPr sz="682" spc="3" dirty="0">
                <a:latin typeface="Times New Roman"/>
                <a:cs typeface="Times New Roman"/>
              </a:rPr>
              <a:t>)</a:t>
            </a:r>
            <a:r>
              <a:rPr sz="682" spc="-31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31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v</a:t>
            </a:r>
            <a:r>
              <a:rPr sz="716" spc="10" baseline="31746" dirty="0">
                <a:latin typeface="DejaVu Sans"/>
                <a:cs typeface="DejaVu Sans"/>
              </a:rPr>
              <a:t>j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039143" y="5066844"/>
            <a:ext cx="761567" cy="28235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55427">
              <a:spcBef>
                <a:spcPts val="65"/>
              </a:spcBef>
            </a:pPr>
            <a:r>
              <a:rPr sz="682" spc="20" dirty="0">
                <a:latin typeface="Times New Roman"/>
                <a:cs typeface="Times New Roman"/>
              </a:rPr>
              <a:t>(limit</a:t>
            </a:r>
            <a:r>
              <a:rPr sz="682" spc="31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property)</a:t>
            </a:r>
            <a:endParaRPr sz="682">
              <a:latin typeface="Times New Roman"/>
              <a:cs typeface="Times New Roman"/>
            </a:endParaRPr>
          </a:p>
          <a:p>
            <a:pPr marL="8659">
              <a:spcBef>
                <a:spcPts val="522"/>
              </a:spcBef>
            </a:pPr>
            <a:r>
              <a:rPr sz="682" spc="14" dirty="0">
                <a:latin typeface="Times New Roman"/>
                <a:cs typeface="Times New Roman"/>
              </a:rPr>
              <a:t>(definition </a:t>
            </a:r>
            <a:r>
              <a:rPr sz="682" spc="-14" dirty="0">
                <a:latin typeface="Times New Roman"/>
                <a:cs typeface="Times New Roman"/>
              </a:rPr>
              <a:t>of  </a:t>
            </a:r>
            <a:r>
              <a:rPr sz="682" spc="7" dirty="0">
                <a:latin typeface="DejaVu Serif"/>
                <a:cs typeface="DejaVu Serif"/>
              </a:rPr>
              <a:t>u</a:t>
            </a:r>
            <a:r>
              <a:rPr sz="716" spc="10" baseline="31746" dirty="0">
                <a:latin typeface="DejaVu Sans"/>
                <a:cs typeface="DejaVu Sans"/>
              </a:rPr>
              <a:t>j</a:t>
            </a:r>
            <a:r>
              <a:rPr sz="682" spc="7" dirty="0">
                <a:latin typeface="Times New Roman"/>
                <a:cs typeface="Times New Roman"/>
              </a:rPr>
              <a:t>,</a:t>
            </a:r>
            <a:r>
              <a:rPr sz="682" spc="-31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DejaVu Serif"/>
                <a:cs typeface="DejaVu Serif"/>
              </a:rPr>
              <a:t>v</a:t>
            </a:r>
            <a:r>
              <a:rPr sz="716" spc="30" baseline="31746" dirty="0">
                <a:latin typeface="DejaVu Sans"/>
                <a:cs typeface="DejaVu Sans"/>
              </a:rPr>
              <a:t>j</a:t>
            </a:r>
            <a:r>
              <a:rPr sz="682" spc="20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061114" y="5426647"/>
            <a:ext cx="4069773" cy="63572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marR="3464" indent="154993">
              <a:spcBef>
                <a:spcPts val="65"/>
              </a:spcBef>
            </a:pPr>
            <a:r>
              <a:rPr sz="682" b="1" spc="-27" dirty="0">
                <a:latin typeface="Georgia"/>
                <a:cs typeface="Georgia"/>
              </a:rPr>
              <a:t>6.3. </a:t>
            </a:r>
            <a:r>
              <a:rPr sz="682" b="1" spc="-17" dirty="0">
                <a:latin typeface="Georgia"/>
                <a:cs typeface="Georgia"/>
              </a:rPr>
              <a:t>Proof </a:t>
            </a:r>
            <a:r>
              <a:rPr sz="682" b="1" spc="-37" dirty="0">
                <a:latin typeface="Georgia"/>
                <a:cs typeface="Georgia"/>
              </a:rPr>
              <a:t>of </a:t>
            </a:r>
            <a:r>
              <a:rPr sz="682" b="1" spc="-10" dirty="0">
                <a:latin typeface="Georgia"/>
                <a:cs typeface="Georgia"/>
              </a:rPr>
              <a:t>the </a:t>
            </a:r>
            <a:r>
              <a:rPr sz="682" b="1" spc="-7" dirty="0">
                <a:latin typeface="Georgia"/>
                <a:cs typeface="Georgia"/>
              </a:rPr>
              <a:t>Product </a:t>
            </a:r>
            <a:r>
              <a:rPr sz="682" b="1" spc="-10" dirty="0">
                <a:latin typeface="Georgia"/>
                <a:cs typeface="Georgia"/>
              </a:rPr>
              <a:t>Rule. </a:t>
            </a:r>
            <a:r>
              <a:rPr sz="682" spc="31" dirty="0">
                <a:latin typeface="Times New Roman"/>
                <a:cs typeface="Times New Roman"/>
              </a:rPr>
              <a:t>Let </a:t>
            </a:r>
            <a:r>
              <a:rPr sz="682" spc="58" dirty="0">
                <a:latin typeface="DejaVu Serif"/>
                <a:cs typeface="DejaVu Serif"/>
              </a:rPr>
              <a:t>f</a:t>
            </a:r>
            <a:r>
              <a:rPr sz="682" spc="58" dirty="0">
                <a:latin typeface="Times New Roman"/>
                <a:cs typeface="Times New Roman"/>
              </a:rPr>
              <a:t>(</a:t>
            </a:r>
            <a:r>
              <a:rPr sz="682" spc="58" dirty="0">
                <a:latin typeface="DejaVu Serif"/>
                <a:cs typeface="DejaVu Serif"/>
              </a:rPr>
              <a:t>x</a:t>
            </a:r>
            <a:r>
              <a:rPr sz="682" spc="58" dirty="0">
                <a:latin typeface="Times New Roman"/>
                <a:cs typeface="Times New Roman"/>
              </a:rPr>
              <a:t>) </a:t>
            </a:r>
            <a:r>
              <a:rPr sz="682" spc="153" dirty="0">
                <a:latin typeface="Times New Roman"/>
                <a:cs typeface="Times New Roman"/>
              </a:rPr>
              <a:t>= </a:t>
            </a:r>
            <a:r>
              <a:rPr sz="682" spc="10" dirty="0">
                <a:latin typeface="DejaVu Serif"/>
                <a:cs typeface="DejaVu Serif"/>
              </a:rPr>
              <a:t>u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</a:t>
            </a:r>
            <a:r>
              <a:rPr sz="682" spc="10" dirty="0">
                <a:latin typeface="DejaVu Serif"/>
                <a:cs typeface="DejaVu Serif"/>
              </a:rPr>
              <a:t>v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). </a:t>
            </a:r>
            <a:r>
              <a:rPr sz="682" spc="14" dirty="0">
                <a:latin typeface="Times New Roman"/>
                <a:cs typeface="Times New Roman"/>
              </a:rPr>
              <a:t>To find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derivative </a:t>
            </a:r>
            <a:r>
              <a:rPr sz="682" spc="-7" dirty="0">
                <a:latin typeface="Times New Roman"/>
                <a:cs typeface="Times New Roman"/>
              </a:rPr>
              <a:t>we </a:t>
            </a:r>
            <a:r>
              <a:rPr sz="682" spc="37" dirty="0">
                <a:latin typeface="Times New Roman"/>
                <a:cs typeface="Times New Roman"/>
              </a:rPr>
              <a:t>must </a:t>
            </a:r>
            <a:r>
              <a:rPr sz="682" spc="17" dirty="0">
                <a:latin typeface="Times New Roman"/>
                <a:cs typeface="Times New Roman"/>
              </a:rPr>
              <a:t>express </a:t>
            </a:r>
            <a:r>
              <a:rPr sz="682" spc="41" dirty="0">
                <a:latin typeface="Times New Roman"/>
                <a:cs typeface="Times New Roman"/>
              </a:rPr>
              <a:t>the  </a:t>
            </a:r>
            <a:r>
              <a:rPr sz="682" spc="14" dirty="0">
                <a:latin typeface="Times New Roman"/>
                <a:cs typeface="Times New Roman"/>
              </a:rPr>
              <a:t>change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17" dirty="0">
                <a:latin typeface="Times New Roman"/>
                <a:cs typeface="Times New Roman"/>
              </a:rPr>
              <a:t>in </a:t>
            </a:r>
            <a:r>
              <a:rPr sz="682" spc="27" dirty="0">
                <a:latin typeface="Times New Roman"/>
                <a:cs typeface="Times New Roman"/>
              </a:rPr>
              <a:t>terms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changes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34" dirty="0">
                <a:latin typeface="Times New Roman"/>
                <a:cs typeface="Times New Roman"/>
              </a:rPr>
              <a:t>and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58" dirty="0">
                <a:latin typeface="DejaVu Serif"/>
                <a:cs typeface="DejaVu Serif"/>
              </a:rPr>
              <a:t>v</a:t>
            </a:r>
            <a:endParaRPr sz="682">
              <a:latin typeface="DejaVu Serif"/>
              <a:cs typeface="DejaVu Serif"/>
            </a:endParaRPr>
          </a:p>
          <a:p>
            <a:pPr marL="953340">
              <a:spcBef>
                <a:spcPts val="290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u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r>
              <a:rPr sz="682" spc="7" dirty="0">
                <a:latin typeface="DejaVu Serif"/>
                <a:cs typeface="DejaVu Serif"/>
              </a:rPr>
              <a:t>v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7" dirty="0">
                <a:latin typeface="DejaVu Serif"/>
                <a:cs typeface="DejaVu Serif"/>
              </a:rPr>
              <a:t>u</a:t>
            </a:r>
            <a:r>
              <a:rPr sz="682" spc="-7" dirty="0">
                <a:latin typeface="Times New Roman"/>
                <a:cs typeface="Times New Roman"/>
              </a:rPr>
              <a:t>(</a:t>
            </a:r>
            <a:r>
              <a:rPr sz="682" spc="-7" dirty="0">
                <a:latin typeface="DejaVu Serif"/>
                <a:cs typeface="DejaVu Serif"/>
              </a:rPr>
              <a:t>a</a:t>
            </a:r>
            <a:r>
              <a:rPr sz="682" spc="-7" dirty="0">
                <a:latin typeface="Times New Roman"/>
                <a:cs typeface="Times New Roman"/>
              </a:rPr>
              <a:t>)</a:t>
            </a:r>
            <a:r>
              <a:rPr sz="682" spc="-7" dirty="0">
                <a:latin typeface="DejaVu Serif"/>
                <a:cs typeface="DejaVu Serif"/>
              </a:rPr>
              <a:t>v</a:t>
            </a:r>
            <a:r>
              <a:rPr sz="682" spc="-7" dirty="0">
                <a:latin typeface="Times New Roman"/>
                <a:cs typeface="Times New Roman"/>
              </a:rPr>
              <a:t>(</a:t>
            </a:r>
            <a:r>
              <a:rPr sz="682" spc="-7" dirty="0">
                <a:latin typeface="DejaVu Serif"/>
                <a:cs typeface="DejaVu Serif"/>
              </a:rPr>
              <a:t>a</a:t>
            </a:r>
            <a:r>
              <a:rPr sz="682" spc="-7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marL="1414858">
              <a:spcBef>
                <a:spcPts val="242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u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r>
              <a:rPr sz="682" spc="7" dirty="0">
                <a:latin typeface="DejaVu Serif"/>
                <a:cs typeface="DejaVu Serif"/>
              </a:rPr>
              <a:t>v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dirty="0">
                <a:latin typeface="DejaVu Serif"/>
                <a:cs typeface="DejaVu Serif"/>
              </a:rPr>
              <a:t>u</a:t>
            </a:r>
            <a:r>
              <a:rPr sz="682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dirty="0">
                <a:latin typeface="Times New Roman"/>
                <a:cs typeface="Times New Roman"/>
              </a:rPr>
              <a:t>)</a:t>
            </a:r>
            <a:r>
              <a:rPr sz="682" dirty="0">
                <a:latin typeface="DejaVu Serif"/>
                <a:cs typeface="DejaVu Serif"/>
              </a:rPr>
              <a:t>v</a:t>
            </a:r>
            <a:r>
              <a:rPr sz="682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a</a:t>
            </a:r>
            <a:r>
              <a:rPr sz="682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u</a:t>
            </a:r>
            <a:r>
              <a:rPr sz="682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dirty="0">
                <a:latin typeface="Times New Roman"/>
                <a:cs typeface="Times New Roman"/>
              </a:rPr>
              <a:t>)</a:t>
            </a:r>
            <a:r>
              <a:rPr sz="682" dirty="0">
                <a:latin typeface="DejaVu Serif"/>
                <a:cs typeface="DejaVu Serif"/>
              </a:rPr>
              <a:t>v</a:t>
            </a:r>
            <a:r>
              <a:rPr sz="682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a</a:t>
            </a:r>
            <a:r>
              <a:rPr sz="682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7" dirty="0">
                <a:latin typeface="DejaVu Serif"/>
                <a:cs typeface="DejaVu Serif"/>
              </a:rPr>
              <a:t>u</a:t>
            </a:r>
            <a:r>
              <a:rPr sz="682" spc="-7" dirty="0">
                <a:latin typeface="Times New Roman"/>
                <a:cs typeface="Times New Roman"/>
              </a:rPr>
              <a:t>(</a:t>
            </a:r>
            <a:r>
              <a:rPr sz="682" spc="-7" dirty="0">
                <a:latin typeface="DejaVu Serif"/>
                <a:cs typeface="DejaVu Serif"/>
              </a:rPr>
              <a:t>a</a:t>
            </a:r>
            <a:r>
              <a:rPr sz="682" spc="-7" dirty="0">
                <a:latin typeface="Times New Roman"/>
                <a:cs typeface="Times New Roman"/>
              </a:rPr>
              <a:t>)</a:t>
            </a:r>
            <a:r>
              <a:rPr sz="682" spc="-7" dirty="0">
                <a:latin typeface="DejaVu Serif"/>
                <a:cs typeface="DejaVu Serif"/>
              </a:rPr>
              <a:t>v</a:t>
            </a:r>
            <a:r>
              <a:rPr sz="682" spc="-7" dirty="0">
                <a:latin typeface="Times New Roman"/>
                <a:cs typeface="Times New Roman"/>
              </a:rPr>
              <a:t>(</a:t>
            </a:r>
            <a:r>
              <a:rPr sz="682" spc="-7" dirty="0">
                <a:latin typeface="DejaVu Serif"/>
                <a:cs typeface="DejaVu Serif"/>
              </a:rPr>
              <a:t>a</a:t>
            </a:r>
            <a:r>
              <a:rPr sz="682" spc="-7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marL="1414858">
              <a:spcBef>
                <a:spcPts val="307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DejaVu Serif"/>
                <a:cs typeface="DejaVu Serif"/>
              </a:rPr>
              <a:t>u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</a:t>
            </a:r>
            <a:r>
              <a:rPr sz="1023" spc="30" baseline="44444" dirty="0">
                <a:latin typeface="Arial"/>
                <a:cs typeface="Arial"/>
              </a:rPr>
              <a:t>.</a:t>
            </a:r>
            <a:r>
              <a:rPr sz="682" spc="20" dirty="0">
                <a:latin typeface="DejaVu Serif"/>
                <a:cs typeface="DejaVu Serif"/>
              </a:rPr>
              <a:t>v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24" dirty="0">
                <a:latin typeface="DejaVu Serif"/>
                <a:cs typeface="DejaVu Serif"/>
              </a:rPr>
              <a:t>v</a:t>
            </a:r>
            <a:r>
              <a:rPr sz="682" spc="-24" dirty="0">
                <a:latin typeface="Times New Roman"/>
                <a:cs typeface="Times New Roman"/>
              </a:rPr>
              <a:t>(</a:t>
            </a:r>
            <a:r>
              <a:rPr sz="682" spc="-24" dirty="0">
                <a:latin typeface="DejaVu Serif"/>
                <a:cs typeface="DejaVu Serif"/>
              </a:rPr>
              <a:t>a</a:t>
            </a:r>
            <a:r>
              <a:rPr sz="682" spc="-24" dirty="0">
                <a:latin typeface="Times New Roman"/>
                <a:cs typeface="Times New Roman"/>
              </a:rPr>
              <a:t>)</a:t>
            </a:r>
            <a:r>
              <a:rPr sz="1023" spc="-35" baseline="44444" dirty="0">
                <a:latin typeface="Arial"/>
                <a:cs typeface="Arial"/>
              </a:rPr>
              <a:t>Σ</a:t>
            </a:r>
            <a:r>
              <a:rPr sz="1023" spc="-61" baseline="44444" dirty="0">
                <a:latin typeface="Arial"/>
                <a:cs typeface="Arial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1023" spc="41" baseline="44444" dirty="0">
                <a:latin typeface="Arial"/>
                <a:cs typeface="Arial"/>
              </a:rPr>
              <a:t>.</a:t>
            </a:r>
            <a:r>
              <a:rPr sz="682" spc="27" dirty="0">
                <a:latin typeface="DejaVu Serif"/>
                <a:cs typeface="DejaVu Serif"/>
              </a:rPr>
              <a:t>u</a:t>
            </a:r>
            <a:r>
              <a:rPr sz="682" spc="27" dirty="0">
                <a:latin typeface="Times New Roman"/>
                <a:cs typeface="Times New Roman"/>
              </a:rPr>
              <a:t>(</a:t>
            </a:r>
            <a:r>
              <a:rPr sz="682" spc="27" dirty="0">
                <a:latin typeface="DejaVu Serif"/>
                <a:cs typeface="DejaVu Serif"/>
              </a:rPr>
              <a:t>x</a:t>
            </a:r>
            <a:r>
              <a:rPr sz="682" spc="27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-17" dirty="0">
                <a:latin typeface="DejaVu Serif"/>
                <a:cs typeface="DejaVu Serif"/>
              </a:rPr>
              <a:t>u</a:t>
            </a:r>
            <a:r>
              <a:rPr sz="682" spc="-17" dirty="0">
                <a:latin typeface="Times New Roman"/>
                <a:cs typeface="Times New Roman"/>
              </a:rPr>
              <a:t>(</a:t>
            </a:r>
            <a:r>
              <a:rPr sz="682" spc="-17" dirty="0">
                <a:latin typeface="DejaVu Serif"/>
                <a:cs typeface="DejaVu Serif"/>
              </a:rPr>
              <a:t>a</a:t>
            </a:r>
            <a:r>
              <a:rPr sz="682" spc="-17" dirty="0">
                <a:latin typeface="Times New Roman"/>
                <a:cs typeface="Times New Roman"/>
              </a:rPr>
              <a:t>)</a:t>
            </a:r>
            <a:r>
              <a:rPr sz="1023" spc="-25" baseline="44444" dirty="0">
                <a:latin typeface="Arial"/>
                <a:cs typeface="Arial"/>
              </a:rPr>
              <a:t>Σ</a:t>
            </a:r>
            <a:r>
              <a:rPr sz="682" spc="-17" dirty="0">
                <a:latin typeface="DejaVu Serif"/>
                <a:cs typeface="DejaVu Serif"/>
              </a:rPr>
              <a:t>v</a:t>
            </a:r>
            <a:r>
              <a:rPr sz="682" spc="-17" dirty="0">
                <a:latin typeface="Times New Roman"/>
                <a:cs typeface="Times New Roman"/>
              </a:rPr>
              <a:t>(</a:t>
            </a:r>
            <a:r>
              <a:rPr sz="682" spc="-17" dirty="0">
                <a:latin typeface="DejaVu Serif"/>
                <a:cs typeface="DejaVu Serif"/>
              </a:rPr>
              <a:t>a</a:t>
            </a:r>
            <a:r>
              <a:rPr sz="682" spc="-17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9204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1114" y="614799"/>
            <a:ext cx="136467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Now </a:t>
            </a:r>
            <a:r>
              <a:rPr sz="682" spc="14" dirty="0">
                <a:latin typeface="Times New Roman"/>
                <a:cs typeface="Times New Roman"/>
              </a:rPr>
              <a:t>divide by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24" dirty="0">
                <a:latin typeface="Times New Roman"/>
                <a:cs typeface="Times New Roman"/>
              </a:rPr>
              <a:t>let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06" dirty="0">
                <a:latin typeface="DejaVu Sans"/>
                <a:cs typeface="DejaVu Sans"/>
              </a:rPr>
              <a:t>→</a:t>
            </a:r>
            <a:r>
              <a:rPr sz="682" spc="61" dirty="0">
                <a:latin typeface="DejaVu Sans"/>
                <a:cs typeface="DejaVu Sans"/>
              </a:rPr>
              <a:t> </a:t>
            </a:r>
            <a:r>
              <a:rPr sz="682" spc="-27" dirty="0">
                <a:latin typeface="DejaVu Serif"/>
                <a:cs typeface="DejaVu Serif"/>
              </a:rPr>
              <a:t>a</a:t>
            </a:r>
            <a:r>
              <a:rPr sz="682" spc="-27" dirty="0">
                <a:latin typeface="Times New Roman"/>
                <a:cs typeface="Times New Roman"/>
              </a:rPr>
              <a:t>: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62790" y="880614"/>
            <a:ext cx="16279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95791" y="880614"/>
            <a:ext cx="16279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51459" y="862145"/>
            <a:ext cx="166514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900521" algn="l"/>
                <a:tab pos="1455554" algn="l"/>
              </a:tabLst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a	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5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a	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39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75545" y="744616"/>
            <a:ext cx="2225386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5195" algn="ctr">
              <a:lnSpc>
                <a:spcPts val="637"/>
              </a:lnSpc>
              <a:spcBef>
                <a:spcPts val="65"/>
              </a:spcBef>
              <a:tabLst>
                <a:tab pos="898357" algn="l"/>
                <a:tab pos="1449060" algn="l"/>
              </a:tabLst>
            </a:pP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u="sng" spc="-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68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39" dirty="0">
                <a:latin typeface="DejaVu Serif"/>
                <a:cs typeface="DejaVu Serif"/>
              </a:rPr>
              <a:t> 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spc="7" dirty="0">
                <a:latin typeface="Times New Roman"/>
                <a:cs typeface="Times New Roman"/>
              </a:rPr>
              <a:t>	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v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65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v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spc="-3" dirty="0">
                <a:latin typeface="Times New Roman"/>
                <a:cs typeface="Times New Roman"/>
              </a:rPr>
              <a:t>	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u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102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u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algn="ctr">
              <a:lnSpc>
                <a:spcPts val="637"/>
              </a:lnSpc>
              <a:tabLst>
                <a:tab pos="629066" algn="l"/>
                <a:tab pos="1509672" algn="l"/>
                <a:tab pos="2049985" algn="l"/>
              </a:tabLst>
            </a:pPr>
            <a:r>
              <a:rPr sz="682" spc="10" dirty="0">
                <a:latin typeface="Times New Roman"/>
                <a:cs typeface="Times New Roman"/>
              </a:rPr>
              <a:t>lim	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55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r>
              <a:rPr sz="682" spc="41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u</a:t>
            </a: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spc="-34" dirty="0">
                <a:latin typeface="DejaVu Serif"/>
                <a:cs typeface="DejaVu Serif"/>
              </a:rPr>
              <a:t>v</a:t>
            </a: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spc="-51" dirty="0">
                <a:latin typeface="DejaVu Serif"/>
                <a:cs typeface="DejaVu Serif"/>
              </a:rPr>
              <a:t>a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27673" y="1005687"/>
            <a:ext cx="96548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(use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limit</a:t>
            </a:r>
            <a:r>
              <a:rPr sz="682" spc="75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properties)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95791" y="1102868"/>
            <a:ext cx="49746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85319" algn="l"/>
              </a:tabLst>
            </a:pPr>
            <a:r>
              <a:rPr sz="682" spc="215" dirty="0">
                <a:latin typeface="Arial"/>
                <a:cs typeface="Arial"/>
              </a:rPr>
              <a:t>.	</a:t>
            </a:r>
            <a:r>
              <a:rPr sz="682" spc="99" dirty="0">
                <a:latin typeface="Arial"/>
                <a:cs typeface="Arial"/>
              </a:rPr>
              <a:t>Σ.</a:t>
            </a:r>
            <a:endParaRPr sz="682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04732" y="1198629"/>
            <a:ext cx="72130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63652" algn="l"/>
                <a:tab pos="592266" algn="l"/>
              </a:tabLst>
            </a:pP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r>
              <a:rPr sz="682" spc="41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u</a:t>
            </a: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47313" y="1276265"/>
            <a:ext cx="591416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36839" algn="l"/>
              </a:tabLst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	</a:t>
            </a: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45872" y="1140266"/>
            <a:ext cx="44161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u="sng" spc="10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v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147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v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57878" y="1257796"/>
            <a:ext cx="2177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51269" y="1198629"/>
            <a:ext cx="28791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423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89060" y="1276265"/>
            <a:ext cx="16279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859108" y="1140266"/>
            <a:ext cx="45070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u="sng" spc="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u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136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u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75582" y="1257796"/>
            <a:ext cx="2177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480585" y="1102868"/>
            <a:ext cx="89102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65384" algn="l"/>
                <a:tab pos="830385" algn="l"/>
              </a:tabLst>
            </a:pPr>
            <a:r>
              <a:rPr sz="682" spc="-17" dirty="0">
                <a:latin typeface="Arial"/>
                <a:cs typeface="Arial"/>
              </a:rPr>
              <a:t>Σ	</a:t>
            </a:r>
            <a:r>
              <a:rPr sz="682" spc="215" dirty="0">
                <a:latin typeface="Arial"/>
                <a:cs typeface="Arial"/>
              </a:rPr>
              <a:t>.	</a:t>
            </a:r>
            <a:r>
              <a:rPr sz="682" spc="-17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54278" y="1198629"/>
            <a:ext cx="17491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4" dirty="0">
                <a:latin typeface="DejaVu Serif"/>
                <a:cs typeface="DejaVu Serif"/>
              </a:rPr>
              <a:t>v</a:t>
            </a: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spc="-51" dirty="0">
                <a:latin typeface="DejaVu Serif"/>
                <a:cs typeface="DejaVu Serif"/>
              </a:rPr>
              <a:t>a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61114" y="1328568"/>
            <a:ext cx="2169535" cy="297366"/>
          </a:xfrm>
          <a:prstGeom prst="rect">
            <a:avLst/>
          </a:prstGeom>
        </p:spPr>
        <p:txBody>
          <a:bodyPr vert="horz" wrap="square" lIns="0" tIns="48491" rIns="0" bIns="0" rtlCol="0">
            <a:spAutoFit/>
          </a:bodyPr>
          <a:lstStyle/>
          <a:p>
            <a:pPr marL="1252071">
              <a:spcBef>
                <a:spcPts val="382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0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u</a:t>
            </a:r>
            <a:r>
              <a:rPr sz="682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a</a:t>
            </a:r>
            <a:r>
              <a:rPr sz="682" dirty="0">
                <a:latin typeface="Times New Roman"/>
                <a:cs typeface="Times New Roman"/>
              </a:rPr>
              <a:t>)</a:t>
            </a:r>
            <a:r>
              <a:rPr sz="682" dirty="0">
                <a:latin typeface="DejaVu Serif"/>
                <a:cs typeface="DejaVu Serif"/>
              </a:rPr>
              <a:t>v</a:t>
            </a:r>
            <a:r>
              <a:rPr sz="716" baseline="31746" dirty="0">
                <a:latin typeface="DejaVu Sans"/>
                <a:cs typeface="DejaVu Sans"/>
              </a:rPr>
              <a:t>j</a:t>
            </a:r>
            <a:r>
              <a:rPr sz="682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a</a:t>
            </a:r>
            <a:r>
              <a:rPr sz="682" dirty="0">
                <a:latin typeface="Times New Roman"/>
                <a:cs typeface="Times New Roman"/>
              </a:rPr>
              <a:t>)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DejaVu Serif"/>
                <a:cs typeface="DejaVu Serif"/>
              </a:rPr>
              <a:t>u</a:t>
            </a:r>
            <a:r>
              <a:rPr sz="716" spc="-5" baseline="31746" dirty="0">
                <a:latin typeface="DejaVu Sans"/>
                <a:cs typeface="DejaVu Sans"/>
              </a:rPr>
              <a:t>j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a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-3" dirty="0">
                <a:latin typeface="DejaVu Serif"/>
                <a:cs typeface="DejaVu Serif"/>
              </a:rPr>
              <a:t>v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a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-3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  <a:p>
            <a:pPr marL="8659">
              <a:spcBef>
                <a:spcPts val="310"/>
              </a:spcBef>
            </a:pPr>
            <a:r>
              <a:rPr sz="682" spc="17" dirty="0">
                <a:latin typeface="Times New Roman"/>
                <a:cs typeface="Times New Roman"/>
              </a:rPr>
              <a:t>as </a:t>
            </a:r>
            <a:r>
              <a:rPr sz="682" spc="14" dirty="0">
                <a:latin typeface="Times New Roman"/>
                <a:cs typeface="Times New Roman"/>
              </a:rPr>
              <a:t>claimed. </a:t>
            </a:r>
            <a:r>
              <a:rPr sz="682" spc="24" dirty="0">
                <a:latin typeface="Times New Roman"/>
                <a:cs typeface="Times New Roman"/>
              </a:rPr>
              <a:t>In </a:t>
            </a:r>
            <a:r>
              <a:rPr sz="682" spc="27" dirty="0">
                <a:latin typeface="Times New Roman"/>
                <a:cs typeface="Times New Roman"/>
              </a:rPr>
              <a:t>this last step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10" dirty="0">
                <a:latin typeface="Times New Roman"/>
                <a:cs typeface="Times New Roman"/>
              </a:rPr>
              <a:t>have </a:t>
            </a:r>
            <a:r>
              <a:rPr sz="682" spc="17" dirty="0">
                <a:latin typeface="Times New Roman"/>
                <a:cs typeface="Times New Roman"/>
              </a:rPr>
              <a:t>used</a:t>
            </a:r>
            <a:r>
              <a:rPr sz="682" spc="85" dirty="0">
                <a:latin typeface="Times New Roman"/>
                <a:cs typeface="Times New Roman"/>
              </a:rPr>
              <a:t> </a:t>
            </a:r>
            <a:r>
              <a:rPr sz="682" spc="55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016098" y="1778103"/>
            <a:ext cx="16279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28845" y="1642105"/>
            <a:ext cx="1144731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65816">
              <a:lnSpc>
                <a:spcPts val="637"/>
              </a:lnSpc>
              <a:spcBef>
                <a:spcPts val="65"/>
              </a:spcBef>
            </a:pPr>
            <a:r>
              <a:rPr sz="682" u="sng" spc="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u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99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u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marL="8659">
              <a:lnSpc>
                <a:spcPts val="637"/>
              </a:lnSpc>
              <a:tabLst>
                <a:tab pos="633396" algn="l"/>
              </a:tabLst>
            </a:pPr>
            <a:r>
              <a:rPr sz="682" spc="10" dirty="0">
                <a:latin typeface="Times New Roman"/>
                <a:cs typeface="Times New Roman"/>
              </a:rPr>
              <a:t>lim	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3" dirty="0">
                <a:latin typeface="DejaVu Serif"/>
                <a:cs typeface="DejaVu Serif"/>
              </a:rPr>
              <a:t>u</a:t>
            </a:r>
            <a:r>
              <a:rPr sz="716" spc="5" baseline="31746" dirty="0">
                <a:latin typeface="DejaVu Sans"/>
                <a:cs typeface="DejaVu Sans"/>
              </a:rPr>
              <a:t>j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a</a:t>
            </a:r>
            <a:r>
              <a:rPr sz="682" spc="3" dirty="0">
                <a:latin typeface="Times New Roman"/>
                <a:cs typeface="Times New Roman"/>
              </a:rPr>
              <a:t>)</a:t>
            </a:r>
            <a:r>
              <a:rPr sz="682" spc="164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and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56998" y="1778103"/>
            <a:ext cx="16279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02620" y="1759634"/>
            <a:ext cx="145429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244711" algn="l"/>
              </a:tabLst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a	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39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69612" y="1642105"/>
            <a:ext cx="906607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65816">
              <a:lnSpc>
                <a:spcPts val="637"/>
              </a:lnSpc>
              <a:spcBef>
                <a:spcPts val="65"/>
              </a:spcBef>
            </a:pPr>
            <a:r>
              <a:rPr sz="682" u="sng" spc="10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v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106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v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marL="8659">
              <a:lnSpc>
                <a:spcPts val="637"/>
              </a:lnSpc>
              <a:tabLst>
                <a:tab pos="624303" algn="l"/>
              </a:tabLst>
            </a:pPr>
            <a:r>
              <a:rPr sz="682" spc="10" dirty="0">
                <a:latin typeface="Times New Roman"/>
                <a:cs typeface="Times New Roman"/>
              </a:rPr>
              <a:t>lim	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v</a:t>
            </a:r>
            <a:r>
              <a:rPr sz="716" spc="10" baseline="31746" dirty="0">
                <a:latin typeface="DejaVu Sans"/>
                <a:cs typeface="DejaVu Sans"/>
              </a:rPr>
              <a:t>j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880033" y="2796592"/>
            <a:ext cx="165821" cy="0"/>
          </a:xfrm>
          <a:custGeom>
            <a:avLst/>
            <a:gdLst/>
            <a:ahLst/>
            <a:cxnLst/>
            <a:rect l="l" t="t" r="r" b="b"/>
            <a:pathLst>
              <a:path w="243204">
                <a:moveTo>
                  <a:pt x="0" y="0"/>
                </a:moveTo>
                <a:lnTo>
                  <a:pt x="24315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" name="object 26"/>
          <p:cNvSpPr/>
          <p:nvPr/>
        </p:nvSpPr>
        <p:spPr>
          <a:xfrm>
            <a:off x="6409632" y="2796592"/>
            <a:ext cx="161491" cy="0"/>
          </a:xfrm>
          <a:custGeom>
            <a:avLst/>
            <a:gdLst/>
            <a:ahLst/>
            <a:cxnLst/>
            <a:rect l="l" t="t" r="r" b="b"/>
            <a:pathLst>
              <a:path w="236854">
                <a:moveTo>
                  <a:pt x="0" y="0"/>
                </a:moveTo>
                <a:lnTo>
                  <a:pt x="23658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" name="object 27"/>
          <p:cNvSpPr txBox="1"/>
          <p:nvPr/>
        </p:nvSpPr>
        <p:spPr>
          <a:xfrm>
            <a:off x="4058005" y="1875078"/>
            <a:ext cx="4073236" cy="115054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1689">
              <a:spcBef>
                <a:spcPts val="65"/>
              </a:spcBef>
            </a:pP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7" dirty="0">
                <a:latin typeface="Times New Roman"/>
                <a:cs typeface="Times New Roman"/>
              </a:rPr>
              <a:t>also</a:t>
            </a:r>
            <a:r>
              <a:rPr sz="682" spc="72" dirty="0">
                <a:latin typeface="Times New Roman"/>
                <a:cs typeface="Times New Roman"/>
              </a:rPr>
              <a:t> </a:t>
            </a:r>
            <a:r>
              <a:rPr sz="682" spc="55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  <a:p>
            <a:pPr marL="1749090">
              <a:lnSpc>
                <a:spcPts val="716"/>
              </a:lnSpc>
              <a:spcBef>
                <a:spcPts val="24"/>
              </a:spcBef>
            </a:pPr>
            <a:r>
              <a:rPr sz="682" spc="10" dirty="0">
                <a:latin typeface="Times New Roman"/>
                <a:cs typeface="Times New Roman"/>
              </a:rPr>
              <a:t>lim </a:t>
            </a:r>
            <a:r>
              <a:rPr sz="682" spc="3" dirty="0">
                <a:latin typeface="DejaVu Serif"/>
                <a:cs typeface="DejaVu Serif"/>
              </a:rPr>
              <a:t>u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x</a:t>
            </a:r>
            <a:r>
              <a:rPr sz="682" spc="3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-7" dirty="0">
                <a:latin typeface="DejaVu Serif"/>
                <a:cs typeface="DejaVu Serif"/>
              </a:rPr>
              <a:t>u</a:t>
            </a:r>
            <a:r>
              <a:rPr sz="682" spc="-7" dirty="0">
                <a:latin typeface="Times New Roman"/>
                <a:cs typeface="Times New Roman"/>
              </a:rPr>
              <a:t>(</a:t>
            </a:r>
            <a:r>
              <a:rPr sz="682" spc="-7" dirty="0">
                <a:latin typeface="DejaVu Serif"/>
                <a:cs typeface="DejaVu Serif"/>
              </a:rPr>
              <a:t>a</a:t>
            </a:r>
            <a:r>
              <a:rPr sz="682" spc="-7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marL="1736534">
              <a:lnSpc>
                <a:spcPts val="470"/>
              </a:lnSpc>
            </a:pPr>
            <a:r>
              <a:rPr sz="477" spc="61" dirty="0">
                <a:latin typeface="DejaVu Serif"/>
                <a:cs typeface="DejaVu Serif"/>
              </a:rPr>
              <a:t>x</a:t>
            </a:r>
            <a:r>
              <a:rPr sz="477" spc="61" dirty="0">
                <a:latin typeface="DejaVu Sans"/>
                <a:cs typeface="DejaVu Sans"/>
              </a:rPr>
              <a:t>→</a:t>
            </a:r>
            <a:r>
              <a:rPr sz="477" spc="61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  <a:p>
            <a:pPr marL="11689" marR="3464" indent="-3464"/>
            <a:r>
              <a:rPr sz="682" spc="34" dirty="0">
                <a:latin typeface="Times New Roman"/>
                <a:cs typeface="Times New Roman"/>
              </a:rPr>
              <a:t>This </a:t>
            </a:r>
            <a:r>
              <a:rPr sz="682" spc="31" dirty="0">
                <a:latin typeface="Times New Roman"/>
                <a:cs typeface="Times New Roman"/>
              </a:rPr>
              <a:t>last </a:t>
            </a:r>
            <a:r>
              <a:rPr sz="682" spc="24" dirty="0">
                <a:latin typeface="Times New Roman"/>
                <a:cs typeface="Times New Roman"/>
              </a:rPr>
              <a:t>limit </a:t>
            </a:r>
            <a:r>
              <a:rPr sz="682" spc="-3" dirty="0">
                <a:latin typeface="Times New Roman"/>
                <a:cs typeface="Times New Roman"/>
              </a:rPr>
              <a:t>follows </a:t>
            </a:r>
            <a:r>
              <a:rPr sz="682" spc="17" dirty="0">
                <a:latin typeface="Times New Roman"/>
                <a:cs typeface="Times New Roman"/>
              </a:rPr>
              <a:t>from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fact </a:t>
            </a:r>
            <a:r>
              <a:rPr sz="682" spc="61" dirty="0">
                <a:latin typeface="Times New Roman"/>
                <a:cs typeface="Times New Roman"/>
              </a:rPr>
              <a:t>that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20" dirty="0">
                <a:latin typeface="Times New Roman"/>
                <a:cs typeface="Times New Roman"/>
              </a:rPr>
              <a:t>continuous, </a:t>
            </a:r>
            <a:r>
              <a:rPr sz="682" spc="14" dirty="0">
                <a:latin typeface="Times New Roman"/>
                <a:cs typeface="Times New Roman"/>
              </a:rPr>
              <a:t>which </a:t>
            </a:r>
            <a:r>
              <a:rPr sz="682" spc="20" dirty="0">
                <a:latin typeface="Times New Roman"/>
                <a:cs typeface="Times New Roman"/>
              </a:rPr>
              <a:t>in </a:t>
            </a:r>
            <a:r>
              <a:rPr sz="682" spc="51" dirty="0">
                <a:latin typeface="Times New Roman"/>
                <a:cs typeface="Times New Roman"/>
              </a:rPr>
              <a:t>turn </a:t>
            </a:r>
            <a:r>
              <a:rPr sz="682" spc="-3" dirty="0">
                <a:latin typeface="Times New Roman"/>
                <a:cs typeface="Times New Roman"/>
              </a:rPr>
              <a:t>follows </a:t>
            </a:r>
            <a:r>
              <a:rPr sz="682" spc="17" dirty="0">
                <a:latin typeface="Times New Roman"/>
                <a:cs typeface="Times New Roman"/>
              </a:rPr>
              <a:t>from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fact </a:t>
            </a:r>
            <a:r>
              <a:rPr sz="682" spc="61" dirty="0">
                <a:latin typeface="Times New Roman"/>
                <a:cs typeface="Times New Roman"/>
              </a:rPr>
              <a:t>that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3" dirty="0">
                <a:latin typeface="Times New Roman"/>
                <a:cs typeface="Times New Roman"/>
              </a:rPr>
              <a:t>is  </a:t>
            </a:r>
            <a:r>
              <a:rPr sz="682" spc="10" dirty="0">
                <a:latin typeface="Times New Roman"/>
                <a:cs typeface="Times New Roman"/>
              </a:rPr>
              <a:t>differentiable.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14"/>
              </a:spcBef>
            </a:pPr>
            <a:endParaRPr sz="580">
              <a:latin typeface="Times New Roman"/>
              <a:cs typeface="Times New Roman"/>
            </a:endParaRPr>
          </a:p>
          <a:p>
            <a:pPr marL="11689" marR="3464" indent="154993"/>
            <a:r>
              <a:rPr sz="682" b="1" spc="-31" dirty="0">
                <a:latin typeface="Georgia"/>
                <a:cs typeface="Georgia"/>
              </a:rPr>
              <a:t>6.4. </a:t>
            </a:r>
            <a:r>
              <a:rPr sz="682" b="1" spc="-17" dirty="0">
                <a:latin typeface="Georgia"/>
                <a:cs typeface="Georgia"/>
              </a:rPr>
              <a:t>Proof </a:t>
            </a:r>
            <a:r>
              <a:rPr sz="682" b="1" spc="-37" dirty="0">
                <a:latin typeface="Georgia"/>
                <a:cs typeface="Georgia"/>
              </a:rPr>
              <a:t>of </a:t>
            </a:r>
            <a:r>
              <a:rPr sz="682" b="1" spc="-10" dirty="0">
                <a:latin typeface="Georgia"/>
                <a:cs typeface="Georgia"/>
              </a:rPr>
              <a:t>the </a:t>
            </a:r>
            <a:r>
              <a:rPr sz="682" b="1" spc="-14" dirty="0">
                <a:latin typeface="Georgia"/>
                <a:cs typeface="Georgia"/>
              </a:rPr>
              <a:t>Quotient </a:t>
            </a:r>
            <a:r>
              <a:rPr sz="682" b="1" spc="-10" dirty="0">
                <a:latin typeface="Georgia"/>
                <a:cs typeface="Georgia"/>
              </a:rPr>
              <a:t>Rule . </a:t>
            </a:r>
            <a:r>
              <a:rPr sz="682" spc="7" dirty="0">
                <a:latin typeface="Times New Roman"/>
                <a:cs typeface="Times New Roman"/>
              </a:rPr>
              <a:t>We </a:t>
            </a:r>
            <a:r>
              <a:rPr sz="682" spc="31" dirty="0">
                <a:latin typeface="Times New Roman"/>
                <a:cs typeface="Times New Roman"/>
              </a:rPr>
              <a:t>can break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proof </a:t>
            </a:r>
            <a:r>
              <a:rPr sz="682" spc="27" dirty="0">
                <a:latin typeface="Times New Roman"/>
                <a:cs typeface="Times New Roman"/>
              </a:rPr>
              <a:t>into </a:t>
            </a:r>
            <a:r>
              <a:rPr sz="682" spc="17" dirty="0">
                <a:latin typeface="Times New Roman"/>
                <a:cs typeface="Times New Roman"/>
              </a:rPr>
              <a:t>two </a:t>
            </a:r>
            <a:r>
              <a:rPr sz="682" spc="37" dirty="0">
                <a:latin typeface="Times New Roman"/>
                <a:cs typeface="Times New Roman"/>
              </a:rPr>
              <a:t>parts. </a:t>
            </a:r>
            <a:r>
              <a:rPr sz="682" spc="41" dirty="0">
                <a:latin typeface="Times New Roman"/>
                <a:cs typeface="Times New Roman"/>
              </a:rPr>
              <a:t>First </a:t>
            </a:r>
            <a:r>
              <a:rPr sz="682" spc="-7" dirty="0">
                <a:latin typeface="Times New Roman"/>
                <a:cs typeface="Times New Roman"/>
              </a:rPr>
              <a:t>we </a:t>
            </a:r>
            <a:r>
              <a:rPr sz="682" spc="24" dirty="0">
                <a:latin typeface="Times New Roman"/>
                <a:cs typeface="Times New Roman"/>
              </a:rPr>
              <a:t>do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special  </a:t>
            </a:r>
            <a:r>
              <a:rPr sz="682" spc="7" dirty="0">
                <a:latin typeface="Times New Roman"/>
                <a:cs typeface="Times New Roman"/>
              </a:rPr>
              <a:t>case </a:t>
            </a:r>
            <a:r>
              <a:rPr sz="682" spc="14" dirty="0">
                <a:latin typeface="Times New Roman"/>
                <a:cs typeface="Times New Roman"/>
              </a:rPr>
              <a:t>where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20" dirty="0">
                <a:latin typeface="Times New Roman"/>
                <a:cs typeface="Times New Roman"/>
              </a:rPr>
              <a:t>1</a:t>
            </a:r>
            <a:r>
              <a:rPr sz="682" spc="20" dirty="0">
                <a:latin typeface="DejaVu Serif"/>
                <a:cs typeface="DejaVu Serif"/>
              </a:rPr>
              <a:t>/v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), </a:t>
            </a:r>
            <a:r>
              <a:rPr sz="682" spc="34" dirty="0">
                <a:latin typeface="Times New Roman"/>
                <a:cs typeface="Times New Roman"/>
              </a:rPr>
              <a:t>and then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10" dirty="0">
                <a:latin typeface="Times New Roman"/>
                <a:cs typeface="Times New Roman"/>
              </a:rPr>
              <a:t>use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product </a:t>
            </a:r>
            <a:r>
              <a:rPr sz="682" spc="17" dirty="0">
                <a:latin typeface="Times New Roman"/>
                <a:cs typeface="Times New Roman"/>
              </a:rPr>
              <a:t>rule </a:t>
            </a:r>
            <a:r>
              <a:rPr sz="682" spc="34" dirty="0">
                <a:latin typeface="Times New Roman"/>
                <a:cs typeface="Times New Roman"/>
              </a:rPr>
              <a:t>to</a:t>
            </a:r>
            <a:r>
              <a:rPr sz="682" spc="-85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differentiate</a:t>
            </a:r>
            <a:endParaRPr sz="682">
              <a:latin typeface="Times New Roman"/>
              <a:cs typeface="Times New Roman"/>
            </a:endParaRPr>
          </a:p>
          <a:p>
            <a:pPr marL="202617" algn="ctr">
              <a:lnSpc>
                <a:spcPts val="637"/>
              </a:lnSpc>
              <a:spcBef>
                <a:spcPts val="239"/>
              </a:spcBef>
              <a:tabLst>
                <a:tab pos="790987" algn="l"/>
              </a:tabLst>
            </a:pPr>
            <a:r>
              <a:rPr sz="682" spc="3" dirty="0">
                <a:latin typeface="DejaVu Serif"/>
                <a:cs typeface="DejaVu Serif"/>
              </a:rPr>
              <a:t>u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x</a:t>
            </a:r>
            <a:r>
              <a:rPr sz="682" spc="3" dirty="0">
                <a:latin typeface="Times New Roman"/>
                <a:cs typeface="Times New Roman"/>
              </a:rPr>
              <a:t>)	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  <a:p>
            <a:pPr marL="2598" algn="ctr">
              <a:lnSpc>
                <a:spcPts val="464"/>
              </a:lnSpc>
              <a:tabLst>
                <a:tab pos="495720" algn="l"/>
                <a:tab pos="997068" algn="l"/>
              </a:tabLst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	=</a:t>
            </a:r>
            <a:r>
              <a:rPr sz="682" spc="20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DejaVu Serif"/>
                <a:cs typeface="DejaVu Serif"/>
              </a:rPr>
              <a:t>u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x</a:t>
            </a:r>
            <a:r>
              <a:rPr sz="682" spc="3" dirty="0">
                <a:latin typeface="Times New Roman"/>
                <a:cs typeface="Times New Roman"/>
              </a:rPr>
              <a:t>)</a:t>
            </a:r>
            <a:r>
              <a:rPr sz="682" spc="-17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	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263662" algn="ctr">
              <a:lnSpc>
                <a:spcPts val="641"/>
              </a:lnSpc>
              <a:tabLst>
                <a:tab pos="790987" algn="l"/>
              </a:tabLst>
            </a:pPr>
            <a:r>
              <a:rPr sz="682" spc="10" dirty="0">
                <a:latin typeface="DejaVu Serif"/>
                <a:cs typeface="DejaVu Serif"/>
              </a:rPr>
              <a:t>v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	</a:t>
            </a:r>
            <a:r>
              <a:rPr sz="682" spc="10" dirty="0">
                <a:latin typeface="DejaVu Serif"/>
                <a:cs typeface="DejaVu Serif"/>
              </a:rPr>
              <a:t>v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marL="11689">
              <a:spcBef>
                <a:spcPts val="242"/>
              </a:spcBef>
            </a:pPr>
            <a:r>
              <a:rPr sz="682" spc="-3" dirty="0">
                <a:latin typeface="Times New Roman"/>
                <a:cs typeface="Times New Roman"/>
              </a:rPr>
              <a:t>So </a:t>
            </a:r>
            <a:r>
              <a:rPr sz="682" spc="24" dirty="0">
                <a:latin typeface="Times New Roman"/>
                <a:cs typeface="Times New Roman"/>
              </a:rPr>
              <a:t>let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24" dirty="0">
                <a:latin typeface="Times New Roman"/>
                <a:cs typeface="Times New Roman"/>
              </a:rPr>
              <a:t>1</a:t>
            </a:r>
            <a:r>
              <a:rPr sz="682" spc="24" dirty="0">
                <a:latin typeface="DejaVu Serif"/>
                <a:cs typeface="DejaVu Serif"/>
              </a:rPr>
              <a:t>/v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). </a:t>
            </a:r>
            <a:r>
              <a:rPr sz="682" spc="-3" dirty="0">
                <a:latin typeface="Times New Roman"/>
                <a:cs typeface="Times New Roman"/>
              </a:rPr>
              <a:t>We </a:t>
            </a:r>
            <a:r>
              <a:rPr sz="682" spc="24" dirty="0">
                <a:latin typeface="Times New Roman"/>
                <a:cs typeface="Times New Roman"/>
              </a:rPr>
              <a:t>can </a:t>
            </a:r>
            <a:r>
              <a:rPr sz="682" spc="10" dirty="0">
                <a:latin typeface="Times New Roman"/>
                <a:cs typeface="Times New Roman"/>
              </a:rPr>
              <a:t>express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change </a:t>
            </a:r>
            <a:r>
              <a:rPr sz="682" spc="17" dirty="0">
                <a:latin typeface="Times New Roman"/>
                <a:cs typeface="Times New Roman"/>
              </a:rPr>
              <a:t>in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17" dirty="0">
                <a:latin typeface="Times New Roman"/>
                <a:cs typeface="Times New Roman"/>
              </a:rPr>
              <a:t>in </a:t>
            </a:r>
            <a:r>
              <a:rPr sz="682" spc="27" dirty="0">
                <a:latin typeface="Times New Roman"/>
                <a:cs typeface="Times New Roman"/>
              </a:rPr>
              <a:t>terms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change </a:t>
            </a:r>
            <a:r>
              <a:rPr sz="682" spc="17" dirty="0">
                <a:latin typeface="Times New Roman"/>
                <a:cs typeface="Times New Roman"/>
              </a:rPr>
              <a:t>in</a:t>
            </a:r>
            <a:r>
              <a:rPr sz="682" spc="-31" dirty="0">
                <a:latin typeface="Times New Roman"/>
                <a:cs typeface="Times New Roman"/>
              </a:rPr>
              <a:t> </a:t>
            </a:r>
            <a:r>
              <a:rPr sz="682" spc="-58" dirty="0">
                <a:latin typeface="DejaVu Serif"/>
                <a:cs typeface="DejaVu Serif"/>
              </a:rPr>
              <a:t>v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286132" y="3109993"/>
            <a:ext cx="54595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50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-34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78" dirty="0">
                <a:latin typeface="DejaVu Sans"/>
                <a:cs typeface="DejaVu Sans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50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r>
              <a:rPr sz="682" spc="3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849086" y="3051631"/>
            <a:ext cx="46239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95700" algn="l"/>
              </a:tabLst>
            </a:pP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682" u="sng" spc="-4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682" spc="-3" dirty="0">
                <a:latin typeface="Times New Roman"/>
                <a:cs typeface="Times New Roman"/>
              </a:rPr>
              <a:t>	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1</a:t>
            </a:r>
            <a:r>
              <a:rPr sz="682" u="sng" spc="-6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849086" y="3169161"/>
            <a:ext cx="46239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95700" algn="l"/>
              </a:tabLst>
            </a:pPr>
            <a:r>
              <a:rPr sz="682" spc="-34" dirty="0">
                <a:latin typeface="DejaVu Serif"/>
                <a:cs typeface="DejaVu Serif"/>
              </a:rPr>
              <a:t>v</a:t>
            </a: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spc="-34" dirty="0">
                <a:latin typeface="DejaVu Serif"/>
                <a:cs typeface="DejaVu Serif"/>
              </a:rPr>
              <a:t>v</a:t>
            </a: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spc="-51" dirty="0">
                <a:latin typeface="DejaVu Serif"/>
                <a:cs typeface="DejaVu Serif"/>
              </a:rPr>
              <a:t>a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039923" y="3109993"/>
            <a:ext cx="37320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96998" algn="l"/>
              </a:tabLst>
            </a:pPr>
            <a:r>
              <a:rPr sz="682" spc="-44" dirty="0">
                <a:latin typeface="DejaVu Sans"/>
                <a:cs typeface="DejaVu Sans"/>
              </a:rPr>
              <a:t>−	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429877" y="3037622"/>
            <a:ext cx="441614" cy="245049"/>
          </a:xfrm>
          <a:prstGeom prst="rect">
            <a:avLst/>
          </a:prstGeom>
        </p:spPr>
        <p:txBody>
          <a:bodyPr vert="horz" wrap="square" lIns="0" tIns="22080" rIns="0" bIns="0" rtlCol="0">
            <a:spAutoFit/>
          </a:bodyPr>
          <a:lstStyle/>
          <a:p>
            <a:pPr algn="ctr">
              <a:spcBef>
                <a:spcPts val="173"/>
              </a:spcBef>
            </a:pPr>
            <a:r>
              <a:rPr sz="682" u="sng" spc="10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v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147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v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algn="ctr">
              <a:spcBef>
                <a:spcPts val="109"/>
              </a:spcBef>
            </a:pPr>
            <a:r>
              <a:rPr sz="682" spc="3" dirty="0">
                <a:latin typeface="DejaVu Serif"/>
                <a:cs typeface="DejaVu Serif"/>
              </a:rPr>
              <a:t>v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x</a:t>
            </a:r>
            <a:r>
              <a:rPr sz="682" spc="3" dirty="0">
                <a:latin typeface="Times New Roman"/>
                <a:cs typeface="Times New Roman"/>
              </a:rPr>
              <a:t>)</a:t>
            </a:r>
            <a:r>
              <a:rPr sz="682" spc="3" dirty="0">
                <a:latin typeface="DejaVu Serif"/>
                <a:cs typeface="DejaVu Serif"/>
              </a:rPr>
              <a:t>v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a</a:t>
            </a:r>
            <a:r>
              <a:rPr sz="682" spc="3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864581" y="3109993"/>
            <a:ext cx="4156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058005" y="3298978"/>
            <a:ext cx="4073236" cy="81288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1689">
              <a:lnSpc>
                <a:spcPts val="777"/>
              </a:lnSpc>
              <a:spcBef>
                <a:spcPts val="65"/>
              </a:spcBef>
            </a:pPr>
            <a:r>
              <a:rPr sz="682" spc="14" dirty="0">
                <a:latin typeface="Times New Roman"/>
                <a:cs typeface="Times New Roman"/>
              </a:rPr>
              <a:t>Dividing by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 </a:t>
            </a:r>
            <a:r>
              <a:rPr sz="682" spc="-14" dirty="0">
                <a:latin typeface="Times New Roman"/>
                <a:cs typeface="Times New Roman"/>
              </a:rPr>
              <a:t>we</a:t>
            </a:r>
            <a:r>
              <a:rPr sz="682" spc="-68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get</a:t>
            </a:r>
            <a:endParaRPr sz="682">
              <a:latin typeface="Times New Roman"/>
              <a:cs typeface="Times New Roman"/>
            </a:endParaRPr>
          </a:p>
          <a:p>
            <a:pPr marL="1357276">
              <a:lnSpc>
                <a:spcPts val="777"/>
              </a:lnSpc>
              <a:tabLst>
                <a:tab pos="2068169" algn="l"/>
                <a:tab pos="2269919" algn="l"/>
              </a:tabLst>
            </a:pP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65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spc="102" dirty="0">
                <a:latin typeface="Times New Roman"/>
                <a:cs typeface="Times New Roman"/>
              </a:rPr>
              <a:t> </a:t>
            </a:r>
            <a:r>
              <a:rPr sz="1023" spc="215" baseline="-36111" dirty="0">
                <a:latin typeface="Times New Roman"/>
                <a:cs typeface="Times New Roman"/>
              </a:rPr>
              <a:t>=</a:t>
            </a:r>
            <a:r>
              <a:rPr sz="682" u="sng" spc="14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	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v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 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v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spc="-147" dirty="0">
                <a:latin typeface="Times New Roman"/>
                <a:cs typeface="Times New Roman"/>
              </a:rPr>
              <a:t> </a:t>
            </a:r>
            <a:r>
              <a:rPr sz="1023" spc="-46" baseline="-36111" dirty="0">
                <a:latin typeface="DejaVu Serif"/>
                <a:cs typeface="DejaVu Serif"/>
              </a:rPr>
              <a:t>.</a:t>
            </a:r>
            <a:endParaRPr sz="1023" baseline="-36111">
              <a:latin typeface="DejaVu Serif"/>
              <a:cs typeface="DejaVu Serif"/>
            </a:endParaRPr>
          </a:p>
          <a:p>
            <a:pPr marR="9092" algn="ctr">
              <a:spcBef>
                <a:spcPts val="106"/>
              </a:spcBef>
              <a:tabLst>
                <a:tab pos="454590" algn="l"/>
                <a:tab pos="906150" algn="l"/>
              </a:tabLst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a	</a:t>
            </a:r>
            <a:r>
              <a:rPr sz="682" spc="3" dirty="0">
                <a:latin typeface="DejaVu Serif"/>
                <a:cs typeface="DejaVu Serif"/>
              </a:rPr>
              <a:t>v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x</a:t>
            </a:r>
            <a:r>
              <a:rPr sz="682" spc="3" dirty="0">
                <a:latin typeface="Times New Roman"/>
                <a:cs typeface="Times New Roman"/>
              </a:rPr>
              <a:t>)</a:t>
            </a:r>
            <a:r>
              <a:rPr sz="682" spc="3" dirty="0">
                <a:latin typeface="DejaVu Serif"/>
                <a:cs typeface="DejaVu Serif"/>
              </a:rPr>
              <a:t>v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a</a:t>
            </a:r>
            <a:r>
              <a:rPr sz="682" spc="3" dirty="0">
                <a:latin typeface="Times New Roman"/>
                <a:cs typeface="Times New Roman"/>
              </a:rPr>
              <a:t>)	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36" dirty="0">
                <a:latin typeface="DejaVu Sans"/>
                <a:cs typeface="DejaVu Sans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  <a:p>
            <a:pPr marL="11689" marR="3464">
              <a:spcBef>
                <a:spcPts val="61"/>
              </a:spcBef>
            </a:pPr>
            <a:r>
              <a:rPr sz="682" spc="-10" dirty="0">
                <a:latin typeface="Times New Roman"/>
                <a:cs typeface="Times New Roman"/>
              </a:rPr>
              <a:t>Now </a:t>
            </a:r>
            <a:r>
              <a:rPr sz="682" spc="-20" dirty="0">
                <a:latin typeface="Times New Roman"/>
                <a:cs typeface="Times New Roman"/>
              </a:rPr>
              <a:t>we </a:t>
            </a:r>
            <a:r>
              <a:rPr sz="682" spc="17" dirty="0">
                <a:latin typeface="Times New Roman"/>
                <a:cs typeface="Times New Roman"/>
              </a:rPr>
              <a:t>want </a:t>
            </a:r>
            <a:r>
              <a:rPr sz="682" spc="31" dirty="0">
                <a:latin typeface="Times New Roman"/>
                <a:cs typeface="Times New Roman"/>
              </a:rPr>
              <a:t>to </a:t>
            </a:r>
            <a:r>
              <a:rPr sz="682" spc="20" dirty="0">
                <a:latin typeface="Times New Roman"/>
                <a:cs typeface="Times New Roman"/>
              </a:rPr>
              <a:t>take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limit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06" dirty="0">
                <a:latin typeface="DejaVu Sans"/>
                <a:cs typeface="DejaVu Sans"/>
              </a:rPr>
              <a:t>→ </a:t>
            </a:r>
            <a:r>
              <a:rPr sz="682" spc="-17" dirty="0">
                <a:latin typeface="DejaVu Serif"/>
                <a:cs typeface="DejaVu Serif"/>
              </a:rPr>
              <a:t>a</a:t>
            </a:r>
            <a:r>
              <a:rPr sz="682" spc="-17" dirty="0">
                <a:latin typeface="Times New Roman"/>
                <a:cs typeface="Times New Roman"/>
              </a:rPr>
              <a:t>.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17" dirty="0">
                <a:latin typeface="Times New Roman"/>
                <a:cs typeface="Times New Roman"/>
              </a:rPr>
              <a:t>are </a:t>
            </a:r>
            <a:r>
              <a:rPr sz="682" dirty="0">
                <a:latin typeface="Times New Roman"/>
                <a:cs typeface="Times New Roman"/>
              </a:rPr>
              <a:t>given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-58" dirty="0">
                <a:latin typeface="DejaVu Serif"/>
                <a:cs typeface="DejaVu Serif"/>
              </a:rPr>
              <a:t>v </a:t>
            </a:r>
            <a:r>
              <a:rPr sz="682" spc="-3" dirty="0">
                <a:latin typeface="Times New Roman"/>
                <a:cs typeface="Times New Roman"/>
              </a:rPr>
              <a:t>is </a:t>
            </a:r>
            <a:r>
              <a:rPr sz="682" spc="7" dirty="0">
                <a:latin typeface="Times New Roman"/>
                <a:cs typeface="Times New Roman"/>
              </a:rPr>
              <a:t>differentiable, </a:t>
            </a:r>
            <a:r>
              <a:rPr sz="682" spc="-7" dirty="0">
                <a:latin typeface="Times New Roman"/>
                <a:cs typeface="Times New Roman"/>
              </a:rPr>
              <a:t>so </a:t>
            </a:r>
            <a:r>
              <a:rPr sz="682" spc="31" dirty="0">
                <a:latin typeface="Times New Roman"/>
                <a:cs typeface="Times New Roman"/>
              </a:rPr>
              <a:t>it </a:t>
            </a:r>
            <a:r>
              <a:rPr sz="682" spc="24" dirty="0">
                <a:latin typeface="Times New Roman"/>
                <a:cs typeface="Times New Roman"/>
              </a:rPr>
              <a:t>must </a:t>
            </a:r>
            <a:r>
              <a:rPr sz="682" spc="3" dirty="0">
                <a:latin typeface="Times New Roman"/>
                <a:cs typeface="Times New Roman"/>
              </a:rPr>
              <a:t>also </a:t>
            </a:r>
            <a:r>
              <a:rPr sz="682" spc="17" dirty="0">
                <a:latin typeface="Times New Roman"/>
                <a:cs typeface="Times New Roman"/>
              </a:rPr>
              <a:t>be </a:t>
            </a:r>
            <a:r>
              <a:rPr sz="682" spc="10" dirty="0">
                <a:latin typeface="Times New Roman"/>
                <a:cs typeface="Times New Roman"/>
              </a:rPr>
              <a:t>continuous </a:t>
            </a:r>
            <a:r>
              <a:rPr sz="682" spc="27" dirty="0">
                <a:latin typeface="Times New Roman"/>
                <a:cs typeface="Times New Roman"/>
              </a:rPr>
              <a:t>and  </a:t>
            </a:r>
            <a:r>
              <a:rPr sz="682" spc="14" dirty="0">
                <a:latin typeface="Times New Roman"/>
                <a:cs typeface="Times New Roman"/>
              </a:rPr>
              <a:t>hence</a:t>
            </a:r>
            <a:endParaRPr sz="682">
              <a:latin typeface="Times New Roman"/>
              <a:cs typeface="Times New Roman"/>
            </a:endParaRPr>
          </a:p>
          <a:p>
            <a:pPr marL="15586" algn="ctr">
              <a:lnSpc>
                <a:spcPts val="716"/>
              </a:lnSpc>
              <a:spcBef>
                <a:spcPts val="24"/>
              </a:spcBef>
            </a:pPr>
            <a:r>
              <a:rPr sz="682" spc="10" dirty="0">
                <a:latin typeface="Times New Roman"/>
                <a:cs typeface="Times New Roman"/>
              </a:rPr>
              <a:t>lim </a:t>
            </a:r>
            <a:r>
              <a:rPr sz="682" spc="10" dirty="0">
                <a:latin typeface="DejaVu Serif"/>
                <a:cs typeface="DejaVu Serif"/>
              </a:rPr>
              <a:t>v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-10" dirty="0">
                <a:latin typeface="DejaVu Serif"/>
                <a:cs typeface="DejaVu Serif"/>
              </a:rPr>
              <a:t>v</a:t>
            </a:r>
            <a:r>
              <a:rPr sz="682" spc="-10" dirty="0">
                <a:latin typeface="Times New Roman"/>
                <a:cs typeface="Times New Roman"/>
              </a:rPr>
              <a:t>(</a:t>
            </a:r>
            <a:r>
              <a:rPr sz="682" spc="-10" dirty="0">
                <a:latin typeface="DejaVu Serif"/>
                <a:cs typeface="DejaVu Serif"/>
              </a:rPr>
              <a:t>a</a:t>
            </a:r>
            <a:r>
              <a:rPr sz="682" spc="-10" dirty="0">
                <a:latin typeface="Times New Roman"/>
                <a:cs typeface="Times New Roman"/>
              </a:rPr>
              <a:t>)</a:t>
            </a:r>
            <a:r>
              <a:rPr sz="682" spc="-10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R="464115" algn="ctr">
              <a:lnSpc>
                <a:spcPts val="470"/>
              </a:lnSpc>
            </a:pPr>
            <a:r>
              <a:rPr sz="477" spc="61" dirty="0">
                <a:latin typeface="DejaVu Serif"/>
                <a:cs typeface="DejaVu Serif"/>
              </a:rPr>
              <a:t>x</a:t>
            </a:r>
            <a:r>
              <a:rPr sz="477" spc="61" dirty="0">
                <a:latin typeface="DejaVu Sans"/>
                <a:cs typeface="DejaVu Sans"/>
              </a:rPr>
              <a:t>→</a:t>
            </a:r>
            <a:r>
              <a:rPr sz="477" spc="61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  <a:p>
            <a:pPr marL="8659"/>
            <a:r>
              <a:rPr sz="682" spc="17" dirty="0">
                <a:latin typeface="Times New Roman"/>
                <a:cs typeface="Times New Roman"/>
              </a:rPr>
              <a:t>Therefore </a:t>
            </a:r>
            <a:r>
              <a:rPr sz="682" spc="-14" dirty="0">
                <a:latin typeface="Times New Roman"/>
                <a:cs typeface="Times New Roman"/>
              </a:rPr>
              <a:t>we</a:t>
            </a:r>
            <a:r>
              <a:rPr sz="682" spc="89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find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984389" y="4059819"/>
            <a:ext cx="870239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65816">
              <a:lnSpc>
                <a:spcPts val="637"/>
              </a:lnSpc>
              <a:spcBef>
                <a:spcPts val="65"/>
              </a:spcBef>
            </a:pP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u="sng" spc="-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72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marL="8659">
              <a:lnSpc>
                <a:spcPts val="637"/>
              </a:lnSpc>
              <a:tabLst>
                <a:tab pos="637725" algn="l"/>
              </a:tabLst>
            </a:pPr>
            <a:r>
              <a:rPr sz="682" spc="10" dirty="0">
                <a:latin typeface="Times New Roman"/>
                <a:cs typeface="Times New Roman"/>
              </a:rPr>
              <a:t>lim	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72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lim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883341" y="4191537"/>
            <a:ext cx="319088" cy="0"/>
          </a:xfrm>
          <a:custGeom>
            <a:avLst/>
            <a:gdLst/>
            <a:ahLst/>
            <a:cxnLst/>
            <a:rect l="l" t="t" r="r" b="b"/>
            <a:pathLst>
              <a:path w="467995">
                <a:moveTo>
                  <a:pt x="0" y="0"/>
                </a:moveTo>
                <a:lnTo>
                  <a:pt x="46775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" name="object 37"/>
          <p:cNvSpPr/>
          <p:nvPr/>
        </p:nvSpPr>
        <p:spPr>
          <a:xfrm>
            <a:off x="6420993" y="4191537"/>
            <a:ext cx="424728" cy="0"/>
          </a:xfrm>
          <a:custGeom>
            <a:avLst/>
            <a:gdLst/>
            <a:ahLst/>
            <a:cxnLst/>
            <a:rect l="l" t="t" r="r" b="b"/>
            <a:pathLst>
              <a:path w="622935">
                <a:moveTo>
                  <a:pt x="0" y="0"/>
                </a:moveTo>
                <a:lnTo>
                  <a:pt x="62238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" name="object 38"/>
          <p:cNvSpPr/>
          <p:nvPr/>
        </p:nvSpPr>
        <p:spPr>
          <a:xfrm>
            <a:off x="6981080" y="4191537"/>
            <a:ext cx="196561" cy="0"/>
          </a:xfrm>
          <a:custGeom>
            <a:avLst/>
            <a:gdLst/>
            <a:ahLst/>
            <a:cxnLst/>
            <a:rect l="l" t="t" r="r" b="b"/>
            <a:pathLst>
              <a:path w="288289">
                <a:moveTo>
                  <a:pt x="0" y="0"/>
                </a:moveTo>
                <a:lnTo>
                  <a:pt x="28792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" name="object 39"/>
          <p:cNvSpPr txBox="1"/>
          <p:nvPr/>
        </p:nvSpPr>
        <p:spPr>
          <a:xfrm>
            <a:off x="4971643" y="4177348"/>
            <a:ext cx="221023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96998" algn="l"/>
                <a:tab pos="741198" algn="l"/>
                <a:tab pos="1561192" algn="l"/>
                <a:tab pos="2009288" algn="l"/>
              </a:tabLst>
            </a:pPr>
            <a:r>
              <a:rPr sz="716" spc="56" baseline="7936" dirty="0">
                <a:latin typeface="DejaVu Serif"/>
                <a:cs typeface="DejaVu Serif"/>
              </a:rPr>
              <a:t>x</a:t>
            </a:r>
            <a:r>
              <a:rPr sz="716" spc="209" baseline="7936" dirty="0">
                <a:latin typeface="DejaVu Sans"/>
                <a:cs typeface="DejaVu Sans"/>
              </a:rPr>
              <a:t>→</a:t>
            </a:r>
            <a:r>
              <a:rPr sz="716" spc="10" baseline="7936" dirty="0">
                <a:latin typeface="DejaVu Serif"/>
                <a:cs typeface="DejaVu Serif"/>
              </a:rPr>
              <a:t>a	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a</a:t>
            </a:r>
            <a:r>
              <a:rPr sz="682" dirty="0">
                <a:latin typeface="DejaVu Serif"/>
                <a:cs typeface="DejaVu Serif"/>
              </a:rPr>
              <a:t>	</a:t>
            </a:r>
            <a:r>
              <a:rPr sz="716" spc="56" baseline="7936" dirty="0">
                <a:latin typeface="DejaVu Serif"/>
                <a:cs typeface="DejaVu Serif"/>
              </a:rPr>
              <a:t>x</a:t>
            </a:r>
            <a:r>
              <a:rPr sz="716" spc="209" baseline="7936" dirty="0">
                <a:latin typeface="DejaVu Sans"/>
                <a:cs typeface="DejaVu Sans"/>
              </a:rPr>
              <a:t>→</a:t>
            </a:r>
            <a:r>
              <a:rPr sz="716" spc="10" baseline="7936" dirty="0">
                <a:latin typeface="DejaVu Serif"/>
                <a:cs typeface="DejaVu Serif"/>
              </a:rPr>
              <a:t>a</a:t>
            </a:r>
            <a:r>
              <a:rPr sz="716" spc="61" baseline="7936" dirty="0">
                <a:latin typeface="DejaVu Serif"/>
                <a:cs typeface="DejaVu Serif"/>
              </a:rPr>
              <a:t> </a:t>
            </a:r>
            <a:r>
              <a:rPr sz="682" spc="-34" dirty="0">
                <a:latin typeface="DejaVu Serif"/>
                <a:cs typeface="DejaVu Serif"/>
              </a:rPr>
              <a:t>v</a:t>
            </a: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682" spc="-34" dirty="0">
                <a:latin typeface="DejaVu Serif"/>
                <a:cs typeface="DejaVu Serif"/>
              </a:rPr>
              <a:t>v</a:t>
            </a: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spc="-51" dirty="0">
                <a:latin typeface="DejaVu Serif"/>
                <a:cs typeface="DejaVu Serif"/>
              </a:rPr>
              <a:t>a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682" dirty="0">
                <a:latin typeface="Times New Roman"/>
                <a:cs typeface="Times New Roman"/>
              </a:rPr>
              <a:t> </a:t>
            </a:r>
            <a:r>
              <a:rPr sz="682" spc="41" dirty="0">
                <a:latin typeface="Times New Roman"/>
                <a:cs typeface="Times New Roman"/>
              </a:rPr>
              <a:t> </a:t>
            </a:r>
            <a:r>
              <a:rPr sz="716" spc="56" baseline="7936" dirty="0">
                <a:latin typeface="DejaVu Serif"/>
                <a:cs typeface="DejaVu Serif"/>
              </a:rPr>
              <a:t>x</a:t>
            </a:r>
            <a:r>
              <a:rPr sz="716" spc="209" baseline="7936" dirty="0">
                <a:latin typeface="DejaVu Sans"/>
                <a:cs typeface="DejaVu Sans"/>
              </a:rPr>
              <a:t>→</a:t>
            </a:r>
            <a:r>
              <a:rPr sz="716" spc="10" baseline="7936" dirty="0">
                <a:latin typeface="DejaVu Serif"/>
                <a:cs typeface="DejaVu Serif"/>
              </a:rPr>
              <a:t>a</a:t>
            </a:r>
            <a:r>
              <a:rPr sz="716" baseline="7936" dirty="0">
                <a:latin typeface="DejaVu Serif"/>
                <a:cs typeface="DejaVu Serif"/>
              </a:rPr>
              <a:t>	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a</a:t>
            </a:r>
            <a:r>
              <a:rPr sz="682" dirty="0">
                <a:latin typeface="DejaVu Serif"/>
                <a:cs typeface="DejaVu Serif"/>
              </a:rPr>
              <a:t>	</a:t>
            </a:r>
            <a:r>
              <a:rPr sz="682" spc="-34" dirty="0">
                <a:latin typeface="DejaVu Serif"/>
                <a:cs typeface="DejaVu Serif"/>
              </a:rPr>
              <a:t>v</a:t>
            </a: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spc="-51" dirty="0">
                <a:latin typeface="DejaVu Serif"/>
                <a:cs typeface="DejaVu Serif"/>
              </a:rPr>
              <a:t>a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716" spc="46" baseline="23809" dirty="0">
                <a:latin typeface="Times New Roman"/>
                <a:cs typeface="Times New Roman"/>
              </a:rPr>
              <a:t>2</a:t>
            </a:r>
            <a:endParaRPr sz="716" baseline="23809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012569" y="4059818"/>
            <a:ext cx="1207943" cy="171807"/>
          </a:xfrm>
          <a:prstGeom prst="rect">
            <a:avLst/>
          </a:prstGeom>
        </p:spPr>
        <p:txBody>
          <a:bodyPr vert="horz" wrap="square" lIns="0" tIns="53686" rIns="0" bIns="0" rtlCol="0">
            <a:spAutoFit/>
          </a:bodyPr>
          <a:lstStyle/>
          <a:p>
            <a:pPr marL="251107" marR="3464" indent="-242881">
              <a:lnSpc>
                <a:spcPct val="56200"/>
              </a:lnSpc>
              <a:spcBef>
                <a:spcPts val="423"/>
              </a:spcBef>
              <a:tabLst>
                <a:tab pos="408265" algn="l"/>
                <a:tab pos="866752" algn="l"/>
                <a:tab pos="975421" algn="l"/>
                <a:tab pos="1175007" algn="l"/>
              </a:tabLst>
            </a:pPr>
            <a:r>
              <a:rPr sz="682" spc="-3" dirty="0">
                <a:latin typeface="Times New Roman"/>
                <a:cs typeface="Times New Roman"/>
              </a:rPr>
              <a:t>1		</a:t>
            </a:r>
            <a:r>
              <a:rPr sz="682" spc="10" dirty="0">
                <a:latin typeface="DejaVu Serif"/>
                <a:cs typeface="DejaVu Serif"/>
              </a:rPr>
              <a:t>v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5" dirty="0">
                <a:latin typeface="DejaVu Sans"/>
                <a:cs typeface="DejaVu Sans"/>
              </a:rPr>
              <a:t> </a:t>
            </a:r>
            <a:r>
              <a:rPr sz="682" spc="-3" dirty="0">
                <a:latin typeface="DejaVu Serif"/>
                <a:cs typeface="DejaVu Serif"/>
              </a:rPr>
              <a:t>v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a</a:t>
            </a:r>
            <a:r>
              <a:rPr sz="682" spc="-3" dirty="0">
                <a:latin typeface="Times New Roman"/>
                <a:cs typeface="Times New Roman"/>
              </a:rPr>
              <a:t>)		</a:t>
            </a:r>
            <a:r>
              <a:rPr sz="682" spc="7" dirty="0">
                <a:latin typeface="DejaVu Serif"/>
                <a:cs typeface="DejaVu Serif"/>
              </a:rPr>
              <a:t>v</a:t>
            </a:r>
            <a:r>
              <a:rPr sz="716" spc="10" baseline="27777" dirty="0">
                <a:latin typeface="DejaVu Sans"/>
                <a:cs typeface="DejaVu Sans"/>
              </a:rPr>
              <a:t>j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682" spc="7" dirty="0">
                <a:latin typeface="Times New Roman"/>
                <a:cs typeface="Times New Roman"/>
              </a:rPr>
              <a:t>) 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r>
              <a:rPr sz="682" dirty="0">
                <a:latin typeface="Times New Roman"/>
                <a:cs typeface="Times New Roman"/>
              </a:rPr>
              <a:t>		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dirty="0">
                <a:latin typeface="Times New Roman"/>
                <a:cs typeface="Times New Roman"/>
              </a:rPr>
              <a:t>		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058005" y="4293847"/>
            <a:ext cx="407020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48" dirty="0">
                <a:latin typeface="Times New Roman"/>
                <a:cs typeface="Times New Roman"/>
              </a:rPr>
              <a:t>That </a:t>
            </a:r>
            <a:r>
              <a:rPr sz="682" spc="7" dirty="0">
                <a:latin typeface="Times New Roman"/>
                <a:cs typeface="Times New Roman"/>
              </a:rPr>
              <a:t>completes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first </a:t>
            </a:r>
            <a:r>
              <a:rPr sz="682" spc="20" dirty="0">
                <a:latin typeface="Times New Roman"/>
                <a:cs typeface="Times New Roman"/>
              </a:rPr>
              <a:t>step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proof. </a:t>
            </a:r>
            <a:r>
              <a:rPr sz="682" spc="20" dirty="0">
                <a:latin typeface="Times New Roman"/>
                <a:cs typeface="Times New Roman"/>
              </a:rPr>
              <a:t>In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3" dirty="0">
                <a:latin typeface="Times New Roman"/>
                <a:cs typeface="Times New Roman"/>
              </a:rPr>
              <a:t>second </a:t>
            </a:r>
            <a:r>
              <a:rPr sz="682" spc="20" dirty="0">
                <a:latin typeface="Times New Roman"/>
                <a:cs typeface="Times New Roman"/>
              </a:rPr>
              <a:t>step </a:t>
            </a:r>
            <a:r>
              <a:rPr sz="682" spc="-20" dirty="0">
                <a:latin typeface="Times New Roman"/>
                <a:cs typeface="Times New Roman"/>
              </a:rPr>
              <a:t>we </a:t>
            </a:r>
            <a:r>
              <a:rPr sz="682" spc="3" dirty="0">
                <a:latin typeface="Times New Roman"/>
                <a:cs typeface="Times New Roman"/>
              </a:rPr>
              <a:t>use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product </a:t>
            </a:r>
            <a:r>
              <a:rPr sz="682" spc="10" dirty="0">
                <a:latin typeface="Times New Roman"/>
                <a:cs typeface="Times New Roman"/>
              </a:rPr>
              <a:t>rule </a:t>
            </a:r>
            <a:r>
              <a:rPr sz="682" spc="27" dirty="0">
                <a:latin typeface="Times New Roman"/>
                <a:cs typeface="Times New Roman"/>
              </a:rPr>
              <a:t>to </a:t>
            </a:r>
            <a:r>
              <a:rPr sz="682" spc="10" dirty="0">
                <a:latin typeface="Times New Roman"/>
                <a:cs typeface="Times New Roman"/>
              </a:rPr>
              <a:t>differentiate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130" dirty="0">
                <a:latin typeface="Times New Roman"/>
                <a:cs typeface="Times New Roman"/>
              </a:rPr>
              <a:t>=</a:t>
            </a:r>
            <a:r>
              <a:rPr sz="682" spc="150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u/v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862530" y="4491325"/>
            <a:ext cx="3723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811008" y="4501068"/>
            <a:ext cx="18443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173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063628" y="4442705"/>
            <a:ext cx="6667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u="sng" spc="-5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u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001759" y="4405307"/>
            <a:ext cx="19050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215" dirty="0">
                <a:latin typeface="Arial"/>
                <a:cs typeface="Arial"/>
              </a:rPr>
              <a:t>.</a:t>
            </a:r>
            <a:r>
              <a:rPr sz="682" spc="303" dirty="0">
                <a:latin typeface="Arial"/>
                <a:cs typeface="Arial"/>
              </a:rPr>
              <a:t> </a:t>
            </a:r>
            <a:r>
              <a:rPr sz="682" spc="-17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174889" y="4449069"/>
            <a:ext cx="3723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500540" y="4442705"/>
            <a:ext cx="6061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314110" y="4379425"/>
            <a:ext cx="32168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49375" algn="l"/>
              </a:tabLst>
            </a:pPr>
            <a:r>
              <a:rPr sz="682" spc="310" dirty="0">
                <a:latin typeface="Arial"/>
                <a:cs typeface="Arial"/>
              </a:rPr>
              <a:t>.	</a:t>
            </a:r>
            <a:r>
              <a:rPr sz="682" spc="78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618416" y="4423187"/>
            <a:ext cx="3723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807028" y="4491325"/>
            <a:ext cx="3723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176278" y="4379425"/>
            <a:ext cx="20998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10" dirty="0">
                <a:latin typeface="Arial"/>
                <a:cs typeface="Arial"/>
              </a:rPr>
              <a:t>.</a:t>
            </a:r>
            <a:r>
              <a:rPr sz="682" spc="262" dirty="0">
                <a:latin typeface="Arial"/>
                <a:cs typeface="Arial"/>
              </a:rPr>
              <a:t> </a:t>
            </a:r>
            <a:r>
              <a:rPr sz="682" spc="78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368891" y="4423187"/>
            <a:ext cx="3723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6527127" y="4574425"/>
            <a:ext cx="73602" cy="0"/>
          </a:xfrm>
          <a:custGeom>
            <a:avLst/>
            <a:gdLst/>
            <a:ahLst/>
            <a:cxnLst/>
            <a:rect l="l" t="t" r="r" b="b"/>
            <a:pathLst>
              <a:path w="107950">
                <a:moveTo>
                  <a:pt x="0" y="0"/>
                </a:moveTo>
                <a:lnTo>
                  <a:pt x="10792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" name="object 54"/>
          <p:cNvSpPr txBox="1"/>
          <p:nvPr/>
        </p:nvSpPr>
        <p:spPr>
          <a:xfrm>
            <a:off x="5065862" y="4560244"/>
            <a:ext cx="152616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42035" algn="l"/>
                <a:tab pos="846404" algn="l"/>
                <a:tab pos="1192758" algn="l"/>
                <a:tab pos="1475470" algn="l"/>
              </a:tabLst>
            </a:pPr>
            <a:r>
              <a:rPr sz="682" spc="-58" dirty="0">
                <a:latin typeface="DejaVu Serif"/>
                <a:cs typeface="DejaVu Serif"/>
              </a:rPr>
              <a:t>v	v	v	v	v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223051" y="4501068"/>
            <a:ext cx="155170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62787" algn="l"/>
                <a:tab pos="451992" algn="l"/>
                <a:tab pos="763711" algn="l"/>
                <a:tab pos="1202283" algn="l"/>
                <a:tab pos="1407065" algn="l"/>
              </a:tabLst>
            </a:pP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-51" dirty="0">
                <a:latin typeface="DejaVu Serif"/>
                <a:cs typeface="DejaVu Serif"/>
              </a:rPr>
              <a:t>u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	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-41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	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u</a:t>
            </a:r>
            <a:r>
              <a:rPr sz="682" spc="-65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	</a:t>
            </a: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16" dirty="0">
                <a:latin typeface="DejaVu Sans"/>
                <a:cs typeface="DejaVu Sans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u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776241" y="4574425"/>
            <a:ext cx="83993" cy="0"/>
          </a:xfrm>
          <a:custGeom>
            <a:avLst/>
            <a:gdLst/>
            <a:ahLst/>
            <a:cxnLst/>
            <a:rect l="l" t="t" r="r" b="b"/>
            <a:pathLst>
              <a:path w="123189">
                <a:moveTo>
                  <a:pt x="0" y="0"/>
                </a:moveTo>
                <a:lnTo>
                  <a:pt x="1226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7" name="object 57"/>
          <p:cNvSpPr txBox="1"/>
          <p:nvPr/>
        </p:nvSpPr>
        <p:spPr>
          <a:xfrm>
            <a:off x="5904773" y="4442705"/>
            <a:ext cx="141489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54580" algn="l"/>
                <a:tab pos="622138" algn="l"/>
                <a:tab pos="878441" algn="l"/>
                <a:tab pos="1090583" algn="l"/>
              </a:tabLst>
            </a:pP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682" spc="-3" dirty="0">
                <a:latin typeface="Times New Roman"/>
                <a:cs typeface="Times New Roman"/>
              </a:rPr>
              <a:t>	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682" spc="-3" dirty="0">
                <a:latin typeface="Times New Roman"/>
                <a:cs typeface="Times New Roman"/>
              </a:rPr>
              <a:t>	</a:t>
            </a:r>
            <a:r>
              <a:rPr sz="682" spc="-51" dirty="0">
                <a:latin typeface="DejaVu Serif"/>
                <a:cs typeface="DejaVu Serif"/>
              </a:rPr>
              <a:t>u	</a:t>
            </a:r>
            <a:r>
              <a:rPr sz="682" spc="-58" dirty="0">
                <a:latin typeface="DejaVu Serif"/>
                <a:cs typeface="DejaVu Serif"/>
              </a:rPr>
              <a:t>v	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-58" dirty="0">
                <a:latin typeface="DejaVu Serif"/>
                <a:cs typeface="DejaVu Serif"/>
              </a:rPr>
              <a:t>v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85" dirty="0">
                <a:latin typeface="DejaVu Sans"/>
                <a:cs typeface="DejaVu Sans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uv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567860" y="4437283"/>
            <a:ext cx="774556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60199" algn="l"/>
                <a:tab pos="476670" algn="l"/>
                <a:tab pos="745528" algn="l"/>
              </a:tabLst>
            </a:pPr>
            <a:r>
              <a:rPr sz="477" spc="24" dirty="0">
                <a:latin typeface="DejaVu Sans"/>
                <a:cs typeface="DejaVu Sans"/>
              </a:rPr>
              <a:t>j	j	j	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6995584" y="4574425"/>
            <a:ext cx="342466" cy="0"/>
          </a:xfrm>
          <a:custGeom>
            <a:avLst/>
            <a:gdLst/>
            <a:ahLst/>
            <a:cxnLst/>
            <a:rect l="l" t="t" r="r" b="b"/>
            <a:pathLst>
              <a:path w="502285">
                <a:moveTo>
                  <a:pt x="0" y="0"/>
                </a:moveTo>
                <a:lnTo>
                  <a:pt x="50223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0" name="object 60"/>
          <p:cNvSpPr txBox="1"/>
          <p:nvPr/>
        </p:nvSpPr>
        <p:spPr>
          <a:xfrm>
            <a:off x="6767582" y="4535323"/>
            <a:ext cx="44551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57178" algn="l"/>
              </a:tabLst>
            </a:pPr>
            <a:r>
              <a:rPr sz="1023" spc="-51" baseline="-16666" dirty="0">
                <a:latin typeface="DejaVu Serif"/>
                <a:cs typeface="DejaVu Serif"/>
              </a:rPr>
              <a:t>v</a:t>
            </a:r>
            <a:r>
              <a:rPr sz="477" spc="31" dirty="0">
                <a:latin typeface="Times New Roman"/>
                <a:cs typeface="Times New Roman"/>
              </a:rPr>
              <a:t>2</a:t>
            </a:r>
            <a:r>
              <a:rPr sz="477" dirty="0">
                <a:latin typeface="Times New Roman"/>
                <a:cs typeface="Times New Roman"/>
              </a:rPr>
              <a:t>	</a:t>
            </a:r>
            <a:r>
              <a:rPr sz="1023" spc="-51" baseline="-16666" dirty="0">
                <a:latin typeface="DejaVu Serif"/>
                <a:cs typeface="DejaVu Serif"/>
              </a:rPr>
              <a:t>v</a:t>
            </a: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885510" y="4501068"/>
            <a:ext cx="49573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62383" algn="l"/>
              </a:tabLst>
            </a:pP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061114" y="4738656"/>
            <a:ext cx="4069773" cy="21823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marR="3464" indent="154993">
              <a:spcBef>
                <a:spcPts val="65"/>
              </a:spcBef>
            </a:pPr>
            <a:r>
              <a:rPr sz="682" b="1" spc="-24" dirty="0">
                <a:latin typeface="Georgia"/>
                <a:cs typeface="Georgia"/>
              </a:rPr>
              <a:t>6.5. </a:t>
            </a:r>
            <a:r>
              <a:rPr sz="682" b="1" spc="72" dirty="0">
                <a:latin typeface="Georgia"/>
                <a:cs typeface="Georgia"/>
              </a:rPr>
              <a:t>A </a:t>
            </a:r>
            <a:r>
              <a:rPr sz="682" b="1" spc="-24" dirty="0">
                <a:latin typeface="Georgia"/>
                <a:cs typeface="Georgia"/>
              </a:rPr>
              <a:t>shorter, </a:t>
            </a:r>
            <a:r>
              <a:rPr sz="682" b="1" spc="-3" dirty="0">
                <a:latin typeface="Georgia"/>
                <a:cs typeface="Georgia"/>
              </a:rPr>
              <a:t>but </a:t>
            </a:r>
            <a:r>
              <a:rPr sz="682" b="1" spc="-17" dirty="0">
                <a:latin typeface="Georgia"/>
                <a:cs typeface="Georgia"/>
              </a:rPr>
              <a:t>not quite perfect </a:t>
            </a:r>
            <a:r>
              <a:rPr sz="682" b="1" spc="-24" dirty="0">
                <a:latin typeface="Georgia"/>
                <a:cs typeface="Georgia"/>
              </a:rPr>
              <a:t>derivation </a:t>
            </a:r>
            <a:r>
              <a:rPr sz="682" b="1" spc="-37" dirty="0">
                <a:latin typeface="Georgia"/>
                <a:cs typeface="Georgia"/>
              </a:rPr>
              <a:t>of </a:t>
            </a:r>
            <a:r>
              <a:rPr sz="682" b="1" spc="-10" dirty="0">
                <a:latin typeface="Georgia"/>
                <a:cs typeface="Georgia"/>
              </a:rPr>
              <a:t>the </a:t>
            </a:r>
            <a:r>
              <a:rPr sz="682" b="1" spc="-14" dirty="0">
                <a:latin typeface="Georgia"/>
                <a:cs typeface="Georgia"/>
              </a:rPr>
              <a:t>Quotient </a:t>
            </a:r>
            <a:r>
              <a:rPr sz="682" b="1" spc="-10" dirty="0">
                <a:latin typeface="Georgia"/>
                <a:cs typeface="Georgia"/>
              </a:rPr>
              <a:t>Rule .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4" dirty="0">
                <a:latin typeface="Times New Roman"/>
                <a:cs typeface="Times New Roman"/>
              </a:rPr>
              <a:t>Quotient </a:t>
            </a:r>
            <a:r>
              <a:rPr sz="682" spc="24" dirty="0">
                <a:latin typeface="Times New Roman"/>
                <a:cs typeface="Times New Roman"/>
              </a:rPr>
              <a:t>Rule  can be </a:t>
            </a:r>
            <a:r>
              <a:rPr sz="682" spc="14" dirty="0">
                <a:latin typeface="Times New Roman"/>
                <a:cs typeface="Times New Roman"/>
              </a:rPr>
              <a:t>derived </a:t>
            </a:r>
            <a:r>
              <a:rPr sz="682" spc="10" dirty="0">
                <a:latin typeface="Times New Roman"/>
                <a:cs typeface="Times New Roman"/>
              </a:rPr>
              <a:t>from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37" dirty="0">
                <a:latin typeface="Times New Roman"/>
                <a:cs typeface="Times New Roman"/>
              </a:rPr>
              <a:t>Product </a:t>
            </a:r>
            <a:r>
              <a:rPr sz="682" spc="17" dirty="0">
                <a:latin typeface="Times New Roman"/>
                <a:cs typeface="Times New Roman"/>
              </a:rPr>
              <a:t>Rule as </a:t>
            </a:r>
            <a:r>
              <a:rPr sz="682" spc="-7" dirty="0">
                <a:latin typeface="Times New Roman"/>
                <a:cs typeface="Times New Roman"/>
              </a:rPr>
              <a:t>follows: </a:t>
            </a:r>
            <a:r>
              <a:rPr sz="682" spc="-14" dirty="0">
                <a:latin typeface="Times New Roman"/>
                <a:cs typeface="Times New Roman"/>
              </a:rPr>
              <a:t>if </a:t>
            </a:r>
            <a:r>
              <a:rPr sz="682" spc="-99" dirty="0">
                <a:latin typeface="DejaVu Serif"/>
                <a:cs typeface="DejaVu Serif"/>
              </a:rPr>
              <a:t>w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dirty="0">
                <a:latin typeface="DejaVu Serif"/>
                <a:cs typeface="DejaVu Serif"/>
              </a:rPr>
              <a:t>u/v</a:t>
            </a:r>
            <a:r>
              <a:rPr sz="682" spc="24" dirty="0">
                <a:latin typeface="DejaVu Serif"/>
                <a:cs typeface="DejaVu Serif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then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061114" y="4945688"/>
            <a:ext cx="1095375" cy="296929"/>
          </a:xfrm>
          <a:prstGeom prst="rect">
            <a:avLst/>
          </a:prstGeom>
        </p:spPr>
        <p:txBody>
          <a:bodyPr vert="horz" wrap="square" lIns="0" tIns="48058" rIns="0" bIns="0" rtlCol="0">
            <a:spAutoFit/>
          </a:bodyPr>
          <a:lstStyle/>
          <a:p>
            <a:pPr marL="8659">
              <a:spcBef>
                <a:spcPts val="378"/>
              </a:spcBef>
            </a:pPr>
            <a:r>
              <a:rPr sz="682" spc="17" dirty="0">
                <a:latin typeface="Times New Roman"/>
                <a:cs typeface="Times New Roman"/>
              </a:rPr>
              <a:t>(20)</a:t>
            </a:r>
            <a:endParaRPr sz="682">
              <a:latin typeface="Times New Roman"/>
              <a:cs typeface="Times New Roman"/>
            </a:endParaRPr>
          </a:p>
          <a:p>
            <a:pPr marL="8659">
              <a:spcBef>
                <a:spcPts val="310"/>
              </a:spcBef>
            </a:pPr>
            <a:r>
              <a:rPr sz="682" spc="20" dirty="0">
                <a:latin typeface="Times New Roman"/>
                <a:cs typeface="Times New Roman"/>
              </a:rPr>
              <a:t>By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product </a:t>
            </a:r>
            <a:r>
              <a:rPr sz="682" spc="17" dirty="0">
                <a:latin typeface="Times New Roman"/>
                <a:cs typeface="Times New Roman"/>
              </a:rPr>
              <a:t>rule </a:t>
            </a:r>
            <a:r>
              <a:rPr sz="682" spc="-14" dirty="0">
                <a:latin typeface="Times New Roman"/>
                <a:cs typeface="Times New Roman"/>
              </a:rPr>
              <a:t>we</a:t>
            </a:r>
            <a:r>
              <a:rPr sz="682" spc="-10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have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732837" y="4985406"/>
            <a:ext cx="726498" cy="37045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algn="ctr">
              <a:spcBef>
                <a:spcPts val="65"/>
              </a:spcBef>
            </a:pPr>
            <a:r>
              <a:rPr sz="682" spc="-99" dirty="0">
                <a:latin typeface="DejaVu Serif"/>
                <a:cs typeface="DejaVu Serif"/>
              </a:rPr>
              <a:t>w </a:t>
            </a:r>
            <a:r>
              <a:rPr sz="682" spc="-31" dirty="0">
                <a:latin typeface="DejaVu Sans"/>
                <a:cs typeface="DejaVu Sans"/>
              </a:rPr>
              <a:t>· </a:t>
            </a:r>
            <a:r>
              <a:rPr sz="682" spc="-58" dirty="0">
                <a:latin typeface="DejaVu Serif"/>
                <a:cs typeface="DejaVu Serif"/>
              </a:rPr>
              <a:t>v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55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u</a:t>
            </a:r>
            <a:endParaRPr sz="682">
              <a:latin typeface="DejaVu Serif"/>
              <a:cs typeface="DejaVu Serif"/>
            </a:endParaRPr>
          </a:p>
          <a:p>
            <a:pPr>
              <a:spcBef>
                <a:spcPts val="14"/>
              </a:spcBef>
            </a:pPr>
            <a:endParaRPr sz="989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682" spc="-31" dirty="0">
                <a:latin typeface="DejaVu Serif"/>
                <a:cs typeface="DejaVu Serif"/>
              </a:rPr>
              <a:t>w</a:t>
            </a:r>
            <a:r>
              <a:rPr sz="716" spc="-46" baseline="31746" dirty="0">
                <a:latin typeface="DejaVu Sans"/>
                <a:cs typeface="DejaVu Sans"/>
              </a:rPr>
              <a:t>j </a:t>
            </a:r>
            <a:r>
              <a:rPr sz="682" spc="-31" dirty="0">
                <a:latin typeface="DejaVu Sans"/>
                <a:cs typeface="DejaVu Sans"/>
              </a:rPr>
              <a:t>· </a:t>
            </a:r>
            <a:r>
              <a:rPr sz="682" spc="-58" dirty="0">
                <a:latin typeface="DejaVu Serif"/>
                <a:cs typeface="DejaVu Serif"/>
              </a:rPr>
              <a:t>v </a:t>
            </a:r>
            <a:r>
              <a:rPr sz="682" spc="143" dirty="0">
                <a:latin typeface="Times New Roman"/>
                <a:cs typeface="Times New Roman"/>
              </a:rPr>
              <a:t>+ </a:t>
            </a:r>
            <a:r>
              <a:rPr sz="682" spc="-99" dirty="0">
                <a:latin typeface="DejaVu Serif"/>
                <a:cs typeface="DejaVu Serif"/>
              </a:rPr>
              <a:t>w </a:t>
            </a:r>
            <a:r>
              <a:rPr sz="682" spc="-31" dirty="0">
                <a:latin typeface="DejaVu Sans"/>
                <a:cs typeface="DejaVu Sans"/>
              </a:rPr>
              <a:t>· </a:t>
            </a:r>
            <a:r>
              <a:rPr sz="682" spc="-7" dirty="0">
                <a:latin typeface="DejaVu Serif"/>
                <a:cs typeface="DejaVu Serif"/>
              </a:rPr>
              <a:t>v</a:t>
            </a:r>
            <a:r>
              <a:rPr sz="716" spc="-10" baseline="31746" dirty="0">
                <a:latin typeface="DejaVu Sans"/>
                <a:cs typeface="DejaVu Sans"/>
              </a:rPr>
              <a:t>j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61" dirty="0">
                <a:latin typeface="Times New Roman"/>
                <a:cs typeface="Times New Roman"/>
              </a:rPr>
              <a:t> </a:t>
            </a:r>
            <a:r>
              <a:rPr sz="682" spc="-10" dirty="0">
                <a:latin typeface="DejaVu Serif"/>
                <a:cs typeface="DejaVu Serif"/>
              </a:rPr>
              <a:t>u</a:t>
            </a:r>
            <a:r>
              <a:rPr sz="716" spc="-15" baseline="31746" dirty="0">
                <a:latin typeface="DejaVu Sans"/>
                <a:cs typeface="DejaVu Sans"/>
              </a:rPr>
              <a:t>j</a:t>
            </a:r>
            <a:r>
              <a:rPr sz="682" spc="-10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061114" y="5360769"/>
            <a:ext cx="28185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Times New Roman"/>
                <a:cs typeface="Times New Roman"/>
              </a:rPr>
              <a:t>so</a:t>
            </a:r>
            <a:r>
              <a:rPr sz="682" spc="3" dirty="0">
                <a:latin typeface="Times New Roman"/>
                <a:cs typeface="Times New Roman"/>
              </a:rPr>
              <a:t> </a:t>
            </a:r>
            <a:r>
              <a:rPr sz="682" spc="55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5371675" y="5569458"/>
            <a:ext cx="374939" cy="0"/>
          </a:xfrm>
          <a:custGeom>
            <a:avLst/>
            <a:gdLst/>
            <a:ahLst/>
            <a:cxnLst/>
            <a:rect l="l" t="t" r="r" b="b"/>
            <a:pathLst>
              <a:path w="549910">
                <a:moveTo>
                  <a:pt x="0" y="0"/>
                </a:moveTo>
                <a:lnTo>
                  <a:pt x="5493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7" name="object 67"/>
          <p:cNvSpPr/>
          <p:nvPr/>
        </p:nvSpPr>
        <p:spPr>
          <a:xfrm>
            <a:off x="5881930" y="5569458"/>
            <a:ext cx="515216" cy="0"/>
          </a:xfrm>
          <a:custGeom>
            <a:avLst/>
            <a:gdLst/>
            <a:ahLst/>
            <a:cxnLst/>
            <a:rect l="l" t="t" r="r" b="b"/>
            <a:pathLst>
              <a:path w="755650">
                <a:moveTo>
                  <a:pt x="0" y="0"/>
                </a:moveTo>
                <a:lnTo>
                  <a:pt x="75528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8" name="object 68"/>
          <p:cNvSpPr txBox="1"/>
          <p:nvPr/>
        </p:nvSpPr>
        <p:spPr>
          <a:xfrm>
            <a:off x="5527824" y="5555269"/>
            <a:ext cx="63990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588802" algn="l"/>
              </a:tabLst>
            </a:pPr>
            <a:r>
              <a:rPr sz="682" spc="-58" dirty="0">
                <a:latin typeface="DejaVu Serif"/>
                <a:cs typeface="DejaVu Serif"/>
              </a:rPr>
              <a:t>v	v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6532626" y="5569458"/>
            <a:ext cx="467158" cy="0"/>
          </a:xfrm>
          <a:custGeom>
            <a:avLst/>
            <a:gdLst/>
            <a:ahLst/>
            <a:cxnLst/>
            <a:rect l="l" t="t" r="r" b="b"/>
            <a:pathLst>
              <a:path w="685164">
                <a:moveTo>
                  <a:pt x="0" y="0"/>
                </a:moveTo>
                <a:lnTo>
                  <a:pt x="68498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0" name="object 70"/>
          <p:cNvSpPr txBox="1"/>
          <p:nvPr/>
        </p:nvSpPr>
        <p:spPr>
          <a:xfrm>
            <a:off x="6715679" y="5530348"/>
            <a:ext cx="9698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1023" spc="-51" baseline="-16666" dirty="0">
                <a:latin typeface="DejaVu Serif"/>
                <a:cs typeface="DejaVu Serif"/>
              </a:rPr>
              <a:t>v</a:t>
            </a: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3</a:t>
            </a:fld>
            <a:endParaRPr spc="31" dirty="0"/>
          </a:p>
        </p:txBody>
      </p:sp>
      <p:sp>
        <p:nvSpPr>
          <p:cNvPr id="71" name="object 71"/>
          <p:cNvSpPr txBox="1"/>
          <p:nvPr/>
        </p:nvSpPr>
        <p:spPr>
          <a:xfrm>
            <a:off x="5149362" y="5437739"/>
            <a:ext cx="189331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1023" spc="-46" baseline="-36111" dirty="0">
                <a:latin typeface="DejaVu Serif"/>
                <a:cs typeface="DejaVu Serif"/>
              </a:rPr>
              <a:t>w</a:t>
            </a:r>
            <a:r>
              <a:rPr sz="716" spc="-46" baseline="-19841" dirty="0">
                <a:latin typeface="DejaVu Sans"/>
                <a:cs typeface="DejaVu Sans"/>
              </a:rPr>
              <a:t>j </a:t>
            </a:r>
            <a:r>
              <a:rPr sz="1023" spc="215" baseline="-36111" dirty="0">
                <a:latin typeface="Times New Roman"/>
                <a:cs typeface="Times New Roman"/>
              </a:rPr>
              <a:t>= </a:t>
            </a:r>
            <a:r>
              <a:rPr sz="682" spc="-14" dirty="0">
                <a:latin typeface="DejaVu Serif"/>
                <a:cs typeface="DejaVu Serif"/>
              </a:rPr>
              <a:t>u</a:t>
            </a:r>
            <a:r>
              <a:rPr sz="716" spc="-20" baseline="27777" dirty="0">
                <a:latin typeface="DejaVu Sans"/>
                <a:cs typeface="DejaVu Sans"/>
              </a:rPr>
              <a:t>j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99" dirty="0">
                <a:latin typeface="DejaVu Serif"/>
                <a:cs typeface="DejaVu Serif"/>
              </a:rPr>
              <a:t>w </a:t>
            </a:r>
            <a:r>
              <a:rPr sz="682" spc="-31" dirty="0">
                <a:latin typeface="DejaVu Sans"/>
                <a:cs typeface="DejaVu Sans"/>
              </a:rPr>
              <a:t>· </a:t>
            </a:r>
            <a:r>
              <a:rPr sz="682" spc="-7" dirty="0">
                <a:latin typeface="DejaVu Serif"/>
                <a:cs typeface="DejaVu Serif"/>
              </a:rPr>
              <a:t>v</a:t>
            </a:r>
            <a:r>
              <a:rPr sz="716" spc="-10" baseline="27777" dirty="0">
                <a:latin typeface="DejaVu Sans"/>
                <a:cs typeface="DejaVu Sans"/>
              </a:rPr>
              <a:t>j </a:t>
            </a:r>
            <a:r>
              <a:rPr sz="1023" spc="215" baseline="-36111" dirty="0">
                <a:latin typeface="Times New Roman"/>
                <a:cs typeface="Times New Roman"/>
              </a:rPr>
              <a:t>= </a:t>
            </a:r>
            <a:r>
              <a:rPr sz="682" spc="-14" dirty="0">
                <a:latin typeface="DejaVu Serif"/>
                <a:cs typeface="DejaVu Serif"/>
              </a:rPr>
              <a:t>u</a:t>
            </a:r>
            <a:r>
              <a:rPr sz="716" spc="-20" baseline="27777" dirty="0">
                <a:latin typeface="DejaVu Sans"/>
                <a:cs typeface="DejaVu Sans"/>
              </a:rPr>
              <a:t>j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u/v</a:t>
            </a:r>
            <a:r>
              <a:rPr sz="682" spc="17" dirty="0">
                <a:latin typeface="Times New Roman"/>
                <a:cs typeface="Times New Roman"/>
              </a:rPr>
              <a:t>) </a:t>
            </a:r>
            <a:r>
              <a:rPr sz="682" spc="-31" dirty="0">
                <a:latin typeface="DejaVu Sans"/>
                <a:cs typeface="DejaVu Sans"/>
              </a:rPr>
              <a:t>· </a:t>
            </a:r>
            <a:r>
              <a:rPr sz="682" spc="-7" dirty="0">
                <a:latin typeface="DejaVu Serif"/>
                <a:cs typeface="DejaVu Serif"/>
              </a:rPr>
              <a:t>v</a:t>
            </a:r>
            <a:r>
              <a:rPr sz="716" spc="-10" baseline="27777" dirty="0">
                <a:latin typeface="DejaVu Sans"/>
                <a:cs typeface="DejaVu Sans"/>
              </a:rPr>
              <a:t>j </a:t>
            </a:r>
            <a:r>
              <a:rPr sz="1023" spc="215" baseline="-36111" dirty="0">
                <a:latin typeface="Times New Roman"/>
                <a:cs typeface="Times New Roman"/>
              </a:rPr>
              <a:t>= </a:t>
            </a:r>
            <a:r>
              <a:rPr sz="682" spc="-14" dirty="0">
                <a:latin typeface="DejaVu Serif"/>
                <a:cs typeface="DejaVu Serif"/>
              </a:rPr>
              <a:t>u</a:t>
            </a:r>
            <a:r>
              <a:rPr sz="716" spc="-20" baseline="27777" dirty="0">
                <a:latin typeface="DejaVu Sans"/>
                <a:cs typeface="DejaVu Sans"/>
              </a:rPr>
              <a:t>j </a:t>
            </a:r>
            <a:r>
              <a:rPr sz="682" spc="-31" dirty="0">
                <a:latin typeface="DejaVu Sans"/>
                <a:cs typeface="DejaVu Sans"/>
              </a:rPr>
              <a:t>· </a:t>
            </a:r>
            <a:r>
              <a:rPr sz="682" spc="-58" dirty="0">
                <a:latin typeface="DejaVu Serif"/>
                <a:cs typeface="DejaVu Serif"/>
              </a:rPr>
              <a:t>v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60" dirty="0">
                <a:latin typeface="DejaVu Sans"/>
                <a:cs typeface="DejaVu Sans"/>
              </a:rPr>
              <a:t> </a:t>
            </a:r>
            <a:r>
              <a:rPr sz="682" spc="-7" dirty="0">
                <a:latin typeface="DejaVu Serif"/>
                <a:cs typeface="DejaVu Serif"/>
              </a:rPr>
              <a:t>v</a:t>
            </a:r>
            <a:r>
              <a:rPr sz="716" spc="-10" baseline="27777" dirty="0">
                <a:latin typeface="DejaVu Sans"/>
                <a:cs typeface="DejaVu Sans"/>
              </a:rPr>
              <a:t>j </a:t>
            </a:r>
            <a:r>
              <a:rPr sz="1023" spc="-46" baseline="-36111" dirty="0">
                <a:latin typeface="DejaVu Serif"/>
                <a:cs typeface="DejaVu Serif"/>
              </a:rPr>
              <a:t>.</a:t>
            </a:r>
            <a:endParaRPr sz="1023" baseline="-36111">
              <a:latin typeface="DejaVu Serif"/>
              <a:cs typeface="DejaVu Serif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061114" y="5645410"/>
            <a:ext cx="4072803" cy="453813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marR="3464">
              <a:spcBef>
                <a:spcPts val="65"/>
              </a:spcBef>
            </a:pPr>
            <a:r>
              <a:rPr sz="682" spc="7" dirty="0">
                <a:latin typeface="Times New Roman"/>
                <a:cs typeface="Times New Roman"/>
              </a:rPr>
              <a:t>Unlike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proof </a:t>
            </a:r>
            <a:r>
              <a:rPr sz="682" spc="17" dirty="0">
                <a:latin typeface="Times New Roman"/>
                <a:cs typeface="Times New Roman"/>
              </a:rPr>
              <a:t>in </a:t>
            </a:r>
            <a:r>
              <a:rPr sz="682" spc="7" dirty="0">
                <a:latin typeface="DejaVu Sans"/>
                <a:cs typeface="DejaVu Sans"/>
              </a:rPr>
              <a:t>§</a:t>
            </a:r>
            <a:r>
              <a:rPr sz="682" spc="7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6.4</a:t>
            </a:r>
            <a:r>
              <a:rPr sz="682" spc="7" dirty="0">
                <a:latin typeface="Times New Roman"/>
                <a:cs typeface="Times New Roman"/>
              </a:rPr>
              <a:t>above, </a:t>
            </a: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31" dirty="0">
                <a:latin typeface="Times New Roman"/>
                <a:cs typeface="Times New Roman"/>
              </a:rPr>
              <a:t>argument </a:t>
            </a:r>
            <a:r>
              <a:rPr sz="682" spc="14" dirty="0">
                <a:latin typeface="Times New Roman"/>
                <a:cs typeface="Times New Roman"/>
              </a:rPr>
              <a:t>does </a:t>
            </a:r>
            <a:r>
              <a:rPr sz="682" spc="37" dirty="0">
                <a:latin typeface="Times New Roman"/>
                <a:cs typeface="Times New Roman"/>
              </a:rPr>
              <a:t>not </a:t>
            </a:r>
            <a:r>
              <a:rPr sz="682" spc="10" dirty="0">
                <a:latin typeface="Times New Roman"/>
                <a:cs typeface="Times New Roman"/>
              </a:rPr>
              <a:t>prove </a:t>
            </a:r>
            <a:r>
              <a:rPr sz="682" spc="55" dirty="0">
                <a:latin typeface="Times New Roman"/>
                <a:cs typeface="Times New Roman"/>
              </a:rPr>
              <a:t>that </a:t>
            </a:r>
            <a:r>
              <a:rPr sz="682" spc="-99" dirty="0">
                <a:latin typeface="DejaVu Serif"/>
                <a:cs typeface="DejaVu Serif"/>
              </a:rPr>
              <a:t>w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14" dirty="0">
                <a:latin typeface="Times New Roman"/>
                <a:cs typeface="Times New Roman"/>
              </a:rPr>
              <a:t>differentiable </a:t>
            </a:r>
            <a:r>
              <a:rPr sz="682" spc="-10" dirty="0">
                <a:latin typeface="Times New Roman"/>
                <a:cs typeface="Times New Roman"/>
              </a:rPr>
              <a:t>if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37" dirty="0">
                <a:latin typeface="Times New Roman"/>
                <a:cs typeface="Times New Roman"/>
              </a:rPr>
              <a:t>and </a:t>
            </a:r>
            <a:r>
              <a:rPr sz="682" spc="-58" dirty="0">
                <a:latin typeface="DejaVu Serif"/>
                <a:cs typeface="DejaVu Serif"/>
              </a:rPr>
              <a:t>v </a:t>
            </a:r>
            <a:r>
              <a:rPr sz="682" spc="24" dirty="0">
                <a:latin typeface="Times New Roman"/>
                <a:cs typeface="Times New Roman"/>
              </a:rPr>
              <a:t>are. </a:t>
            </a:r>
            <a:r>
              <a:rPr sz="682" spc="44" dirty="0">
                <a:latin typeface="Times New Roman"/>
                <a:cs typeface="Times New Roman"/>
              </a:rPr>
              <a:t>It </a:t>
            </a:r>
            <a:r>
              <a:rPr sz="682" spc="14" dirty="0">
                <a:latin typeface="Times New Roman"/>
                <a:cs typeface="Times New Roman"/>
              </a:rPr>
              <a:t>only  </a:t>
            </a:r>
            <a:r>
              <a:rPr sz="682" spc="7" dirty="0">
                <a:latin typeface="Times New Roman"/>
                <a:cs typeface="Times New Roman"/>
              </a:rPr>
              <a:t>says</a:t>
            </a:r>
            <a:r>
              <a:rPr sz="682" spc="55" dirty="0">
                <a:latin typeface="Times New Roman"/>
                <a:cs typeface="Times New Roman"/>
              </a:rPr>
              <a:t> that </a:t>
            </a:r>
            <a:r>
              <a:rPr sz="682" b="1" i="1" spc="48" dirty="0">
                <a:latin typeface="Times New Roman"/>
                <a:cs typeface="Times New Roman"/>
              </a:rPr>
              <a:t>if</a:t>
            </a:r>
            <a:r>
              <a:rPr sz="682" b="1" i="1" spc="112" dirty="0">
                <a:latin typeface="Times New Roman"/>
                <a:cs typeface="Times New Roman"/>
              </a:rPr>
              <a:t> </a:t>
            </a:r>
            <a:r>
              <a:rPr sz="682" b="1" i="1" spc="48" dirty="0">
                <a:latin typeface="Times New Roman"/>
                <a:cs typeface="Times New Roman"/>
              </a:rPr>
              <a:t>the</a:t>
            </a:r>
            <a:r>
              <a:rPr sz="682" b="1" i="1" spc="112" dirty="0">
                <a:latin typeface="Times New Roman"/>
                <a:cs typeface="Times New Roman"/>
              </a:rPr>
              <a:t> </a:t>
            </a:r>
            <a:r>
              <a:rPr sz="682" b="1" i="1" spc="58" dirty="0">
                <a:latin typeface="Times New Roman"/>
                <a:cs typeface="Times New Roman"/>
              </a:rPr>
              <a:t>derivative</a:t>
            </a:r>
            <a:r>
              <a:rPr sz="682" b="1" i="1" spc="109" dirty="0">
                <a:latin typeface="Times New Roman"/>
                <a:cs typeface="Times New Roman"/>
              </a:rPr>
              <a:t> </a:t>
            </a:r>
            <a:r>
              <a:rPr sz="682" b="1" i="1" spc="58" dirty="0">
                <a:latin typeface="Times New Roman"/>
                <a:cs typeface="Times New Roman"/>
              </a:rPr>
              <a:t>exists</a:t>
            </a:r>
            <a:r>
              <a:rPr sz="682" b="1" i="1" spc="61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then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it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must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be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what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Quotient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Rule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says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it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is.</a:t>
            </a:r>
            <a:endParaRPr sz="682">
              <a:latin typeface="Times New Roman"/>
              <a:cs typeface="Times New Roman"/>
            </a:endParaRPr>
          </a:p>
          <a:p>
            <a:pPr marL="8659" marR="6061" indent="154993">
              <a:spcBef>
                <a:spcPts val="218"/>
              </a:spcBef>
            </a:pP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trick </a:t>
            </a:r>
            <a:r>
              <a:rPr sz="682" spc="7" dirty="0">
                <a:latin typeface="Times New Roman"/>
                <a:cs typeface="Times New Roman"/>
              </a:rPr>
              <a:t>which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17" dirty="0">
                <a:latin typeface="Times New Roman"/>
                <a:cs typeface="Times New Roman"/>
              </a:rPr>
              <a:t>used here,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10" dirty="0">
                <a:latin typeface="Times New Roman"/>
                <a:cs typeface="Times New Roman"/>
              </a:rPr>
              <a:t>special </a:t>
            </a:r>
            <a:r>
              <a:rPr sz="682" spc="7" dirty="0">
                <a:latin typeface="Times New Roman"/>
                <a:cs typeface="Times New Roman"/>
              </a:rPr>
              <a:t>case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31" dirty="0">
                <a:latin typeface="Times New Roman"/>
                <a:cs typeface="Times New Roman"/>
              </a:rPr>
              <a:t>method </a:t>
            </a:r>
            <a:r>
              <a:rPr sz="682" spc="10" dirty="0">
                <a:latin typeface="Times New Roman"/>
                <a:cs typeface="Times New Roman"/>
              </a:rPr>
              <a:t>called </a:t>
            </a:r>
            <a:r>
              <a:rPr sz="682" spc="17" dirty="0">
                <a:latin typeface="Times New Roman"/>
                <a:cs typeface="Times New Roman"/>
              </a:rPr>
              <a:t>“implicit differentiation.” </a:t>
            </a:r>
            <a:r>
              <a:rPr sz="682" spc="-3" dirty="0">
                <a:latin typeface="Times New Roman"/>
                <a:cs typeface="Times New Roman"/>
              </a:rPr>
              <a:t>We </a:t>
            </a:r>
            <a:r>
              <a:rPr sz="682" spc="10" dirty="0">
                <a:latin typeface="Times New Roman"/>
                <a:cs typeface="Times New Roman"/>
              </a:rPr>
              <a:t>have </a:t>
            </a:r>
            <a:r>
              <a:rPr sz="682" spc="34" dirty="0">
                <a:latin typeface="Times New Roman"/>
                <a:cs typeface="Times New Roman"/>
              </a:rPr>
              <a:t>an  </a:t>
            </a:r>
            <a:r>
              <a:rPr sz="682" spc="24" dirty="0">
                <a:latin typeface="Times New Roman"/>
                <a:cs typeface="Times New Roman"/>
              </a:rPr>
              <a:t>equation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20</a:t>
            </a:r>
            <a:r>
              <a:rPr sz="682" spc="17" dirty="0">
                <a:latin typeface="Times New Roman"/>
                <a:cs typeface="Times New Roman"/>
              </a:rPr>
              <a:t>)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which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quotient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-99" dirty="0">
                <a:latin typeface="DejaVu Serif"/>
                <a:cs typeface="DejaVu Serif"/>
              </a:rPr>
              <a:t>w</a:t>
            </a:r>
            <a:r>
              <a:rPr sz="682" spc="-89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satisfies,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and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from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by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differentiating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this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equation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-14" dirty="0">
                <a:latin typeface="Times New Roman"/>
                <a:cs typeface="Times New Roman"/>
              </a:rPr>
              <a:t>we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find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DejaVu Serif"/>
                <a:cs typeface="DejaVu Serif"/>
              </a:rPr>
              <a:t>w</a:t>
            </a:r>
            <a:r>
              <a:rPr sz="716" spc="-5" baseline="27777" dirty="0">
                <a:latin typeface="DejaVu Sans"/>
                <a:cs typeface="DejaVu Sans"/>
              </a:rPr>
              <a:t>j</a:t>
            </a:r>
            <a:r>
              <a:rPr sz="682" spc="-3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17487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1111" y="572319"/>
            <a:ext cx="4069773" cy="1475067"/>
          </a:xfrm>
          <a:prstGeom prst="rect">
            <a:avLst/>
          </a:prstGeom>
        </p:spPr>
        <p:txBody>
          <a:bodyPr vert="horz" wrap="square" lIns="0" tIns="50656" rIns="0" bIns="0" rtlCol="0">
            <a:spAutoFit/>
          </a:bodyPr>
          <a:lstStyle/>
          <a:p>
            <a:pPr marL="367569" lvl="1" indent="-203916">
              <a:spcBef>
                <a:spcPts val="399"/>
              </a:spcBef>
              <a:buFont typeface="Georgia"/>
              <a:buAutoNum type="arabicPeriod" startAt="6"/>
              <a:tabLst>
                <a:tab pos="368002" algn="l"/>
              </a:tabLst>
            </a:pPr>
            <a:r>
              <a:rPr sz="682" b="1" spc="-20" dirty="0">
                <a:latin typeface="Georgia"/>
                <a:cs typeface="Georgia"/>
              </a:rPr>
              <a:t>Differentiating </a:t>
            </a:r>
            <a:r>
              <a:rPr sz="682" b="1" spc="-27" dirty="0">
                <a:latin typeface="Georgia"/>
                <a:cs typeface="Georgia"/>
              </a:rPr>
              <a:t>a </a:t>
            </a:r>
            <a:r>
              <a:rPr sz="682" b="1" spc="-20" dirty="0">
                <a:latin typeface="Georgia"/>
                <a:cs typeface="Georgia"/>
              </a:rPr>
              <a:t>constant </a:t>
            </a:r>
            <a:r>
              <a:rPr sz="682" b="1" spc="-24" dirty="0">
                <a:latin typeface="Georgia"/>
                <a:cs typeface="Georgia"/>
              </a:rPr>
              <a:t>multiple </a:t>
            </a:r>
            <a:r>
              <a:rPr sz="682" b="1" spc="-37" dirty="0">
                <a:latin typeface="Georgia"/>
                <a:cs typeface="Georgia"/>
              </a:rPr>
              <a:t>of </a:t>
            </a:r>
            <a:r>
              <a:rPr sz="682" b="1" spc="-27" dirty="0">
                <a:latin typeface="Georgia"/>
                <a:cs typeface="Georgia"/>
              </a:rPr>
              <a:t>a </a:t>
            </a:r>
            <a:r>
              <a:rPr sz="682" b="1" spc="-24" dirty="0">
                <a:latin typeface="Georgia"/>
                <a:cs typeface="Georgia"/>
              </a:rPr>
              <a:t>function </a:t>
            </a:r>
            <a:r>
              <a:rPr sz="682" b="1" spc="-10" dirty="0">
                <a:latin typeface="Georgia"/>
                <a:cs typeface="Georgia"/>
              </a:rPr>
              <a:t>. </a:t>
            </a:r>
            <a:r>
              <a:rPr sz="682" spc="20" dirty="0">
                <a:latin typeface="Times New Roman"/>
                <a:cs typeface="Times New Roman"/>
              </a:rPr>
              <a:t>Note </a:t>
            </a:r>
            <a:r>
              <a:rPr sz="682" spc="55" dirty="0">
                <a:latin typeface="Times New Roman"/>
                <a:cs typeface="Times New Roman"/>
              </a:rPr>
              <a:t>that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153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rule</a:t>
            </a:r>
            <a:endParaRPr sz="682">
              <a:latin typeface="Times New Roman"/>
              <a:cs typeface="Times New Roman"/>
            </a:endParaRPr>
          </a:p>
          <a:p>
            <a:pPr algn="ctr">
              <a:spcBef>
                <a:spcPts val="330"/>
              </a:spcBef>
            </a:pPr>
            <a:r>
              <a:rPr sz="682" spc="-10" dirty="0">
                <a:latin typeface="Times New Roman"/>
                <a:cs typeface="Times New Roman"/>
              </a:rPr>
              <a:t>(</a:t>
            </a:r>
            <a:r>
              <a:rPr sz="682" spc="-10" dirty="0">
                <a:latin typeface="DejaVu Serif"/>
                <a:cs typeface="DejaVu Serif"/>
              </a:rPr>
              <a:t>cu</a:t>
            </a:r>
            <a:r>
              <a:rPr sz="682" spc="-10" dirty="0">
                <a:latin typeface="Times New Roman"/>
                <a:cs typeface="Times New Roman"/>
              </a:rPr>
              <a:t>)</a:t>
            </a:r>
            <a:r>
              <a:rPr sz="716" spc="-15" baseline="31746" dirty="0">
                <a:latin typeface="DejaVu Sans"/>
                <a:cs typeface="DejaVu Sans"/>
              </a:rPr>
              <a:t>j 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48" dirty="0">
                <a:latin typeface="Times New Roman"/>
                <a:cs typeface="Times New Roman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cu</a:t>
            </a:r>
            <a:r>
              <a:rPr sz="716" spc="-61" baseline="31746" dirty="0">
                <a:latin typeface="DejaVu Sans"/>
                <a:cs typeface="DejaVu Sans"/>
              </a:rPr>
              <a:t>j</a:t>
            </a:r>
            <a:endParaRPr sz="716" baseline="31746">
              <a:latin typeface="DejaVu Sans"/>
              <a:cs typeface="DejaVu Sans"/>
            </a:endParaRPr>
          </a:p>
          <a:p>
            <a:pPr marL="8659" algn="just">
              <a:spcBef>
                <a:spcPts val="333"/>
              </a:spcBef>
            </a:pPr>
            <a:r>
              <a:rPr sz="682" spc="-7" dirty="0">
                <a:latin typeface="Times New Roman"/>
                <a:cs typeface="Times New Roman"/>
              </a:rPr>
              <a:t>follows </a:t>
            </a:r>
            <a:r>
              <a:rPr sz="682" spc="10" dirty="0">
                <a:latin typeface="Times New Roman"/>
                <a:cs typeface="Times New Roman"/>
              </a:rPr>
              <a:t>from </a:t>
            </a:r>
            <a:r>
              <a:rPr sz="682" spc="34" dirty="0">
                <a:latin typeface="Times New Roman"/>
                <a:cs typeface="Times New Roman"/>
              </a:rPr>
              <a:t>the Constant </a:t>
            </a:r>
            <a:r>
              <a:rPr sz="682" spc="17" dirty="0">
                <a:latin typeface="Times New Roman"/>
                <a:cs typeface="Times New Roman"/>
              </a:rPr>
              <a:t>Rule </a:t>
            </a:r>
            <a:r>
              <a:rPr sz="682" spc="34" dirty="0">
                <a:latin typeface="Times New Roman"/>
                <a:cs typeface="Times New Roman"/>
              </a:rPr>
              <a:t>and the </a:t>
            </a:r>
            <a:r>
              <a:rPr sz="682" spc="37" dirty="0">
                <a:latin typeface="Times New Roman"/>
                <a:cs typeface="Times New Roman"/>
              </a:rPr>
              <a:t>Product</a:t>
            </a:r>
            <a:r>
              <a:rPr sz="682" spc="116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Rule.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34"/>
              </a:spcBef>
            </a:pPr>
            <a:endParaRPr sz="614">
              <a:latin typeface="Times New Roman"/>
              <a:cs typeface="Times New Roman"/>
            </a:endParaRPr>
          </a:p>
          <a:p>
            <a:pPr marL="367569" lvl="1" indent="-203916">
              <a:lnSpc>
                <a:spcPts val="818"/>
              </a:lnSpc>
              <a:buAutoNum type="arabicPeriod" startAt="7"/>
              <a:tabLst>
                <a:tab pos="368002" algn="l"/>
              </a:tabLst>
            </a:pPr>
            <a:r>
              <a:rPr sz="682" b="1" spc="-7" dirty="0">
                <a:latin typeface="Georgia"/>
                <a:cs typeface="Georgia"/>
              </a:rPr>
              <a:t>Picture </a:t>
            </a:r>
            <a:r>
              <a:rPr sz="682" b="1" spc="-37" dirty="0">
                <a:latin typeface="Georgia"/>
                <a:cs typeface="Georgia"/>
              </a:rPr>
              <a:t>of </a:t>
            </a:r>
            <a:r>
              <a:rPr sz="682" b="1" spc="-10" dirty="0">
                <a:latin typeface="Georgia"/>
                <a:cs typeface="Georgia"/>
              </a:rPr>
              <a:t>the </a:t>
            </a:r>
            <a:r>
              <a:rPr sz="682" b="1" spc="-7" dirty="0">
                <a:latin typeface="Georgia"/>
                <a:cs typeface="Georgia"/>
              </a:rPr>
              <a:t>Product </a:t>
            </a:r>
            <a:r>
              <a:rPr sz="682" b="1" spc="-10" dirty="0">
                <a:latin typeface="Georgia"/>
                <a:cs typeface="Georgia"/>
              </a:rPr>
              <a:t>Rule. </a:t>
            </a:r>
            <a:r>
              <a:rPr sz="682" spc="-3" dirty="0">
                <a:latin typeface="Times New Roman"/>
                <a:cs typeface="Times New Roman"/>
              </a:rPr>
              <a:t>If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31" dirty="0">
                <a:latin typeface="Times New Roman"/>
                <a:cs typeface="Times New Roman"/>
              </a:rPr>
              <a:t>and </a:t>
            </a:r>
            <a:r>
              <a:rPr sz="682" spc="-58" dirty="0">
                <a:latin typeface="DejaVu Serif"/>
                <a:cs typeface="DejaVu Serif"/>
              </a:rPr>
              <a:t>v </a:t>
            </a:r>
            <a:r>
              <a:rPr sz="682" spc="20" dirty="0">
                <a:latin typeface="Times New Roman"/>
                <a:cs typeface="Times New Roman"/>
              </a:rPr>
              <a:t>are quantities </a:t>
            </a:r>
            <a:r>
              <a:rPr sz="682" spc="3" dirty="0">
                <a:latin typeface="Times New Roman"/>
                <a:cs typeface="Times New Roman"/>
              </a:rPr>
              <a:t>which </a:t>
            </a:r>
            <a:r>
              <a:rPr sz="682" spc="20" dirty="0">
                <a:latin typeface="Times New Roman"/>
                <a:cs typeface="Times New Roman"/>
              </a:rPr>
              <a:t>depend </a:t>
            </a:r>
            <a:r>
              <a:rPr sz="682" spc="10" dirty="0">
                <a:latin typeface="Times New Roman"/>
                <a:cs typeface="Times New Roman"/>
              </a:rPr>
              <a:t>on 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, </a:t>
            </a:r>
            <a:r>
              <a:rPr sz="682" spc="31" dirty="0">
                <a:latin typeface="Times New Roman"/>
                <a:cs typeface="Times New Roman"/>
              </a:rPr>
              <a:t>and </a:t>
            </a:r>
            <a:r>
              <a:rPr sz="682" spc="-14" dirty="0">
                <a:latin typeface="Times New Roman"/>
                <a:cs typeface="Times New Roman"/>
              </a:rPr>
              <a:t>if </a:t>
            </a:r>
            <a:r>
              <a:rPr sz="682" spc="10" dirty="0">
                <a:latin typeface="Times New Roman"/>
                <a:cs typeface="Times New Roman"/>
              </a:rPr>
              <a:t>increasing</a:t>
            </a:r>
            <a:r>
              <a:rPr sz="682" spc="123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  <a:p>
            <a:pPr marL="8659" algn="just">
              <a:lnSpc>
                <a:spcPts val="818"/>
              </a:lnSpc>
            </a:pPr>
            <a:r>
              <a:rPr sz="682" spc="14" dirty="0">
                <a:latin typeface="Times New Roman"/>
                <a:cs typeface="Times New Roman"/>
              </a:rPr>
              <a:t>by </a:t>
            </a:r>
            <a:r>
              <a:rPr sz="682" spc="75" dirty="0">
                <a:latin typeface="Times New Roman"/>
                <a:cs typeface="Times New Roman"/>
              </a:rPr>
              <a:t>∆</a:t>
            </a:r>
            <a:r>
              <a:rPr sz="682" spc="75" dirty="0">
                <a:latin typeface="DejaVu Serif"/>
                <a:cs typeface="DejaVu Serif"/>
              </a:rPr>
              <a:t>x </a:t>
            </a:r>
            <a:r>
              <a:rPr sz="682" spc="10" dirty="0">
                <a:latin typeface="Times New Roman"/>
                <a:cs typeface="Times New Roman"/>
              </a:rPr>
              <a:t>causes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58" dirty="0">
                <a:latin typeface="DejaVu Serif"/>
                <a:cs typeface="DejaVu Serif"/>
              </a:rPr>
              <a:t>v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14" dirty="0">
                <a:latin typeface="Times New Roman"/>
                <a:cs typeface="Times New Roman"/>
              </a:rPr>
              <a:t>change by </a:t>
            </a:r>
            <a:r>
              <a:rPr sz="682" spc="44" dirty="0">
                <a:latin typeface="Times New Roman"/>
                <a:cs typeface="Times New Roman"/>
              </a:rPr>
              <a:t>∆</a:t>
            </a:r>
            <a:r>
              <a:rPr sz="682" spc="44" dirty="0">
                <a:latin typeface="DejaVu Serif"/>
                <a:cs typeface="DejaVu Serif"/>
              </a:rPr>
              <a:t>u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44" dirty="0">
                <a:latin typeface="Times New Roman"/>
                <a:cs typeface="Times New Roman"/>
              </a:rPr>
              <a:t>∆</a:t>
            </a:r>
            <a:r>
              <a:rPr sz="682" spc="44" dirty="0">
                <a:latin typeface="DejaVu Serif"/>
                <a:cs typeface="DejaVu Serif"/>
              </a:rPr>
              <a:t>v</a:t>
            </a:r>
            <a:r>
              <a:rPr sz="682" spc="44" dirty="0">
                <a:latin typeface="Times New Roman"/>
                <a:cs typeface="Times New Roman"/>
              </a:rPr>
              <a:t>, </a:t>
            </a:r>
            <a:r>
              <a:rPr sz="682" spc="34" dirty="0">
                <a:latin typeface="Times New Roman"/>
                <a:cs typeface="Times New Roman"/>
              </a:rPr>
              <a:t>then the </a:t>
            </a:r>
            <a:r>
              <a:rPr sz="682" spc="31" dirty="0">
                <a:latin typeface="Times New Roman"/>
                <a:cs typeface="Times New Roman"/>
              </a:rPr>
              <a:t>product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58" dirty="0">
                <a:latin typeface="DejaVu Serif"/>
                <a:cs typeface="DejaVu Serif"/>
              </a:rPr>
              <a:t>v </a:t>
            </a:r>
            <a:r>
              <a:rPr sz="682" spc="-3" dirty="0">
                <a:latin typeface="Times New Roman"/>
                <a:cs typeface="Times New Roman"/>
              </a:rPr>
              <a:t>will </a:t>
            </a:r>
            <a:r>
              <a:rPr sz="682" spc="14" dirty="0">
                <a:latin typeface="Times New Roman"/>
                <a:cs typeface="Times New Roman"/>
              </a:rPr>
              <a:t>change</a:t>
            </a:r>
            <a:r>
              <a:rPr sz="682" spc="68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by</a:t>
            </a:r>
            <a:endParaRPr sz="682">
              <a:latin typeface="Times New Roman"/>
              <a:cs typeface="Times New Roman"/>
            </a:endParaRPr>
          </a:p>
          <a:p>
            <a:pPr marL="8659" algn="just">
              <a:spcBef>
                <a:spcPts val="330"/>
              </a:spcBef>
              <a:tabLst>
                <a:tab pos="961999" algn="l"/>
              </a:tabLst>
            </a:pPr>
            <a:r>
              <a:rPr sz="682" spc="17" dirty="0">
                <a:latin typeface="Times New Roman"/>
                <a:cs typeface="Times New Roman"/>
              </a:rPr>
              <a:t>(21)	</a:t>
            </a:r>
            <a:r>
              <a:rPr sz="682" spc="24" dirty="0">
                <a:latin typeface="Times New Roman"/>
                <a:cs typeface="Times New Roman"/>
              </a:rPr>
              <a:t>∆(</a:t>
            </a:r>
            <a:r>
              <a:rPr sz="682" spc="24" dirty="0">
                <a:latin typeface="DejaVu Serif"/>
                <a:cs typeface="DejaVu Serif"/>
              </a:rPr>
              <a:t>uv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10" dirty="0">
                <a:latin typeface="Times New Roman"/>
                <a:cs typeface="Times New Roman"/>
              </a:rPr>
              <a:t>(</a:t>
            </a:r>
            <a:r>
              <a:rPr sz="682" spc="-10" dirty="0">
                <a:latin typeface="DejaVu Serif"/>
                <a:cs typeface="DejaVu Serif"/>
              </a:rPr>
              <a:t>u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∆</a:t>
            </a:r>
            <a:r>
              <a:rPr sz="682" spc="20" dirty="0">
                <a:latin typeface="DejaVu Serif"/>
                <a:cs typeface="DejaVu Serif"/>
              </a:rPr>
              <a:t>u</a:t>
            </a:r>
            <a:r>
              <a:rPr sz="682" spc="20" dirty="0">
                <a:latin typeface="Times New Roman"/>
                <a:cs typeface="Times New Roman"/>
              </a:rPr>
              <a:t>)(</a:t>
            </a:r>
            <a:r>
              <a:rPr sz="682" spc="20" dirty="0">
                <a:latin typeface="DejaVu Serif"/>
                <a:cs typeface="DejaVu Serif"/>
              </a:rPr>
              <a:t>v</a:t>
            </a:r>
            <a:r>
              <a:rPr sz="682" spc="-44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48" dirty="0">
                <a:latin typeface="Times New Roman"/>
                <a:cs typeface="Times New Roman"/>
              </a:rPr>
              <a:t>∆</a:t>
            </a:r>
            <a:r>
              <a:rPr sz="682" spc="48" dirty="0">
                <a:latin typeface="DejaVu Serif"/>
                <a:cs typeface="DejaVu Serif"/>
              </a:rPr>
              <a:t>v</a:t>
            </a:r>
            <a:r>
              <a:rPr sz="682" spc="48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uv</a:t>
            </a:r>
            <a:r>
              <a:rPr sz="682" spc="-3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DejaVu Serif"/>
                <a:cs typeface="DejaVu Serif"/>
              </a:rPr>
              <a:t>u</a:t>
            </a:r>
            <a:r>
              <a:rPr sz="682" spc="14" dirty="0">
                <a:latin typeface="Times New Roman"/>
                <a:cs typeface="Times New Roman"/>
              </a:rPr>
              <a:t>∆</a:t>
            </a:r>
            <a:r>
              <a:rPr sz="682" spc="14" dirty="0">
                <a:latin typeface="DejaVu Serif"/>
                <a:cs typeface="DejaVu Serif"/>
              </a:rPr>
              <a:t>v</a:t>
            </a:r>
            <a:r>
              <a:rPr sz="682" spc="-4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DejaVu Serif"/>
                <a:cs typeface="DejaVu Serif"/>
              </a:rPr>
              <a:t>v</a:t>
            </a:r>
            <a:r>
              <a:rPr sz="682" spc="20" dirty="0">
                <a:latin typeface="Times New Roman"/>
                <a:cs typeface="Times New Roman"/>
              </a:rPr>
              <a:t>∆</a:t>
            </a:r>
            <a:r>
              <a:rPr sz="682" spc="20" dirty="0">
                <a:latin typeface="DejaVu Serif"/>
                <a:cs typeface="DejaVu Serif"/>
              </a:rPr>
              <a:t>u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∆</a:t>
            </a:r>
            <a:r>
              <a:rPr sz="682" spc="34" dirty="0">
                <a:latin typeface="DejaVu Serif"/>
                <a:cs typeface="DejaVu Serif"/>
              </a:rPr>
              <a:t>u</a:t>
            </a:r>
            <a:r>
              <a:rPr sz="682" spc="34" dirty="0">
                <a:latin typeface="Times New Roman"/>
                <a:cs typeface="Times New Roman"/>
              </a:rPr>
              <a:t>∆</a:t>
            </a:r>
            <a:r>
              <a:rPr sz="682" spc="34" dirty="0">
                <a:latin typeface="DejaVu Serif"/>
                <a:cs typeface="DejaVu Serif"/>
              </a:rPr>
              <a:t>v.</a:t>
            </a:r>
            <a:endParaRPr sz="682">
              <a:latin typeface="DejaVu Serif"/>
              <a:cs typeface="DejaVu Serif"/>
            </a:endParaRPr>
          </a:p>
          <a:p>
            <a:pPr marL="8659" marR="3464" algn="just">
              <a:spcBef>
                <a:spcPts val="333"/>
              </a:spcBef>
            </a:pPr>
            <a:r>
              <a:rPr sz="682" spc="-7" dirty="0">
                <a:latin typeface="Times New Roman"/>
                <a:cs typeface="Times New Roman"/>
              </a:rPr>
              <a:t>If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27" dirty="0">
                <a:latin typeface="Times New Roman"/>
                <a:cs typeface="Times New Roman"/>
              </a:rPr>
              <a:t>and </a:t>
            </a:r>
            <a:r>
              <a:rPr sz="682" spc="-58" dirty="0">
                <a:latin typeface="DejaVu Serif"/>
                <a:cs typeface="DejaVu Serif"/>
              </a:rPr>
              <a:t>v </a:t>
            </a:r>
            <a:r>
              <a:rPr sz="682" spc="17" dirty="0">
                <a:latin typeface="Times New Roman"/>
                <a:cs typeface="Times New Roman"/>
              </a:rPr>
              <a:t>are </a:t>
            </a:r>
            <a:r>
              <a:rPr sz="682" spc="3" dirty="0">
                <a:latin typeface="Times New Roman"/>
                <a:cs typeface="Times New Roman"/>
              </a:rPr>
              <a:t>differentiable </a:t>
            </a:r>
            <a:r>
              <a:rPr sz="682" spc="10" dirty="0">
                <a:latin typeface="Times New Roman"/>
                <a:cs typeface="Times New Roman"/>
              </a:rPr>
              <a:t>functions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, </a:t>
            </a:r>
            <a:r>
              <a:rPr sz="682" spc="27" dirty="0">
                <a:latin typeface="Times New Roman"/>
                <a:cs typeface="Times New Roman"/>
              </a:rPr>
              <a:t>then the </a:t>
            </a:r>
            <a:r>
              <a:rPr sz="682" spc="3" dirty="0">
                <a:latin typeface="Times New Roman"/>
                <a:cs typeface="Times New Roman"/>
              </a:rPr>
              <a:t>changes </a:t>
            </a:r>
            <a:r>
              <a:rPr sz="682" spc="41" dirty="0">
                <a:latin typeface="Times New Roman"/>
                <a:cs typeface="Times New Roman"/>
              </a:rPr>
              <a:t>∆</a:t>
            </a:r>
            <a:r>
              <a:rPr sz="682" spc="41" dirty="0">
                <a:latin typeface="DejaVu Serif"/>
                <a:cs typeface="DejaVu Serif"/>
              </a:rPr>
              <a:t>u </a:t>
            </a:r>
            <a:r>
              <a:rPr sz="682" spc="27" dirty="0">
                <a:latin typeface="Times New Roman"/>
                <a:cs typeface="Times New Roman"/>
              </a:rPr>
              <a:t>and </a:t>
            </a:r>
            <a:r>
              <a:rPr sz="682" spc="37" dirty="0">
                <a:latin typeface="Times New Roman"/>
                <a:cs typeface="Times New Roman"/>
              </a:rPr>
              <a:t>∆</a:t>
            </a:r>
            <a:r>
              <a:rPr sz="682" spc="37" dirty="0">
                <a:latin typeface="DejaVu Serif"/>
                <a:cs typeface="DejaVu Serif"/>
              </a:rPr>
              <a:t>v </a:t>
            </a:r>
            <a:r>
              <a:rPr sz="682" spc="-7" dirty="0">
                <a:latin typeface="Times New Roman"/>
                <a:cs typeface="Times New Roman"/>
              </a:rPr>
              <a:t>will </a:t>
            </a:r>
            <a:r>
              <a:rPr sz="682" spc="17" dirty="0">
                <a:latin typeface="Times New Roman"/>
                <a:cs typeface="Times New Roman"/>
              </a:rPr>
              <a:t>be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same </a:t>
            </a:r>
            <a:r>
              <a:rPr sz="682" spc="14" dirty="0">
                <a:latin typeface="Times New Roman"/>
                <a:cs typeface="Times New Roman"/>
              </a:rPr>
              <a:t>order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20" dirty="0">
                <a:latin typeface="Times New Roman"/>
                <a:cs typeface="Times New Roman"/>
              </a:rPr>
              <a:t>magnitude  </a:t>
            </a:r>
            <a:r>
              <a:rPr sz="682" spc="10" dirty="0">
                <a:latin typeface="Times New Roman"/>
                <a:cs typeface="Times New Roman"/>
              </a:rPr>
              <a:t>as </a:t>
            </a:r>
            <a:r>
              <a:rPr sz="682" spc="51" dirty="0">
                <a:latin typeface="Times New Roman"/>
                <a:cs typeface="Times New Roman"/>
              </a:rPr>
              <a:t>∆</a:t>
            </a:r>
            <a:r>
              <a:rPr sz="682" spc="51" dirty="0">
                <a:latin typeface="DejaVu Serif"/>
                <a:cs typeface="DejaVu Serif"/>
              </a:rPr>
              <a:t>x</a:t>
            </a:r>
            <a:r>
              <a:rPr sz="682" spc="51" dirty="0">
                <a:latin typeface="Times New Roman"/>
                <a:cs typeface="Times New Roman"/>
              </a:rPr>
              <a:t>, </a:t>
            </a:r>
            <a:r>
              <a:rPr sz="682" spc="27" dirty="0">
                <a:latin typeface="Times New Roman"/>
                <a:cs typeface="Times New Roman"/>
              </a:rPr>
              <a:t>and </a:t>
            </a:r>
            <a:r>
              <a:rPr sz="682" spc="24" dirty="0">
                <a:latin typeface="Times New Roman"/>
                <a:cs typeface="Times New Roman"/>
              </a:rPr>
              <a:t>thus </a:t>
            </a:r>
            <a:r>
              <a:rPr sz="682" spc="3" dirty="0">
                <a:latin typeface="Times New Roman"/>
                <a:cs typeface="Times New Roman"/>
              </a:rPr>
              <a:t>one </a:t>
            </a:r>
            <a:r>
              <a:rPr sz="682" spc="14" dirty="0">
                <a:latin typeface="Times New Roman"/>
                <a:cs typeface="Times New Roman"/>
              </a:rPr>
              <a:t>expects </a:t>
            </a:r>
            <a:r>
              <a:rPr sz="682" spc="41" dirty="0">
                <a:latin typeface="Times New Roman"/>
                <a:cs typeface="Times New Roman"/>
              </a:rPr>
              <a:t>∆</a:t>
            </a:r>
            <a:r>
              <a:rPr sz="682" spc="41" dirty="0">
                <a:latin typeface="DejaVu Serif"/>
                <a:cs typeface="DejaVu Serif"/>
              </a:rPr>
              <a:t>u</a:t>
            </a:r>
            <a:r>
              <a:rPr sz="682" spc="41" dirty="0">
                <a:latin typeface="Times New Roman"/>
                <a:cs typeface="Times New Roman"/>
              </a:rPr>
              <a:t>∆</a:t>
            </a:r>
            <a:r>
              <a:rPr sz="682" spc="41" dirty="0">
                <a:latin typeface="DejaVu Serif"/>
                <a:cs typeface="DejaVu Serif"/>
              </a:rPr>
              <a:t>v </a:t>
            </a:r>
            <a:r>
              <a:rPr sz="682" spc="27" dirty="0">
                <a:latin typeface="Times New Roman"/>
                <a:cs typeface="Times New Roman"/>
              </a:rPr>
              <a:t>to </a:t>
            </a:r>
            <a:r>
              <a:rPr sz="682" spc="17" dirty="0">
                <a:latin typeface="Times New Roman"/>
                <a:cs typeface="Times New Roman"/>
              </a:rPr>
              <a:t>be </a:t>
            </a:r>
            <a:r>
              <a:rPr sz="682" spc="7" dirty="0">
                <a:latin typeface="Times New Roman"/>
                <a:cs typeface="Times New Roman"/>
              </a:rPr>
              <a:t>much smaller. </a:t>
            </a:r>
            <a:r>
              <a:rPr sz="682" spc="14" dirty="0">
                <a:latin typeface="Times New Roman"/>
                <a:cs typeface="Times New Roman"/>
              </a:rPr>
              <a:t>One </a:t>
            </a:r>
            <a:r>
              <a:rPr sz="682" spc="10" dirty="0">
                <a:latin typeface="Times New Roman"/>
                <a:cs typeface="Times New Roman"/>
              </a:rPr>
              <a:t>therefore </a:t>
            </a:r>
            <a:r>
              <a:rPr sz="682" spc="3" dirty="0">
                <a:latin typeface="Times New Roman"/>
                <a:cs typeface="Times New Roman"/>
              </a:rPr>
              <a:t>ignores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last </a:t>
            </a:r>
            <a:r>
              <a:rPr sz="682" spc="27" dirty="0">
                <a:latin typeface="Times New Roman"/>
                <a:cs typeface="Times New Roman"/>
              </a:rPr>
              <a:t>term </a:t>
            </a:r>
            <a:r>
              <a:rPr sz="682" spc="10" dirty="0">
                <a:latin typeface="Times New Roman"/>
                <a:cs typeface="Times New Roman"/>
              </a:rPr>
              <a:t>in </a:t>
            </a:r>
            <a:r>
              <a:rPr sz="682" spc="14" dirty="0">
                <a:latin typeface="Times New Roman"/>
                <a:cs typeface="Times New Roman"/>
              </a:rPr>
              <a:t>(</a:t>
            </a:r>
            <a:r>
              <a:rPr sz="682" spc="14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21</a:t>
            </a:r>
            <a:r>
              <a:rPr sz="682" spc="14" dirty="0">
                <a:latin typeface="Times New Roman"/>
                <a:cs typeface="Times New Roman"/>
              </a:rPr>
              <a:t>), </a:t>
            </a:r>
            <a:r>
              <a:rPr sz="682" spc="27" dirty="0">
                <a:latin typeface="Times New Roman"/>
                <a:cs typeface="Times New Roman"/>
              </a:rPr>
              <a:t>and </a:t>
            </a:r>
            <a:r>
              <a:rPr sz="682" spc="24" dirty="0">
                <a:latin typeface="Times New Roman"/>
                <a:cs typeface="Times New Roman"/>
              </a:rPr>
              <a:t>thus  </a:t>
            </a:r>
            <a:r>
              <a:rPr sz="682" spc="14" dirty="0">
                <a:latin typeface="Times New Roman"/>
                <a:cs typeface="Times New Roman"/>
              </a:rPr>
              <a:t>arrives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55" dirty="0">
                <a:latin typeface="Times New Roman"/>
                <a:cs typeface="Times New Roman"/>
              </a:rPr>
              <a:t>at</a:t>
            </a:r>
            <a:endParaRPr sz="682">
              <a:latin typeface="Times New Roman"/>
              <a:cs typeface="Times New Roman"/>
            </a:endParaRPr>
          </a:p>
          <a:p>
            <a:pPr algn="ctr">
              <a:spcBef>
                <a:spcPts val="37"/>
              </a:spcBef>
            </a:pPr>
            <a:r>
              <a:rPr sz="682" spc="27" dirty="0">
                <a:latin typeface="Times New Roman"/>
                <a:cs typeface="Times New Roman"/>
              </a:rPr>
              <a:t>∆(</a:t>
            </a:r>
            <a:r>
              <a:rPr sz="682" spc="27" dirty="0">
                <a:latin typeface="DejaVu Serif"/>
                <a:cs typeface="DejaVu Serif"/>
              </a:rPr>
              <a:t>uv</a:t>
            </a:r>
            <a:r>
              <a:rPr sz="682" spc="27" dirty="0">
                <a:latin typeface="Times New Roman"/>
                <a:cs typeface="Times New Roman"/>
              </a:rPr>
              <a:t>)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DejaVu Serif"/>
                <a:cs typeface="DejaVu Serif"/>
              </a:rPr>
              <a:t>u</a:t>
            </a:r>
            <a:r>
              <a:rPr sz="682" spc="14" dirty="0">
                <a:latin typeface="Times New Roman"/>
                <a:cs typeface="Times New Roman"/>
              </a:rPr>
              <a:t>∆</a:t>
            </a:r>
            <a:r>
              <a:rPr sz="682" spc="14" dirty="0">
                <a:latin typeface="DejaVu Serif"/>
                <a:cs typeface="DejaVu Serif"/>
              </a:rPr>
              <a:t>v</a:t>
            </a:r>
            <a:r>
              <a:rPr sz="682" spc="-44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v</a:t>
            </a:r>
            <a:r>
              <a:rPr sz="682" spc="7" dirty="0">
                <a:latin typeface="Times New Roman"/>
                <a:cs typeface="Times New Roman"/>
              </a:rPr>
              <a:t>∆</a:t>
            </a:r>
            <a:r>
              <a:rPr sz="682" spc="7" dirty="0">
                <a:latin typeface="DejaVu Serif"/>
                <a:cs typeface="DejaVu Serif"/>
              </a:rPr>
              <a:t>u.</a:t>
            </a:r>
            <a:endParaRPr sz="682">
              <a:latin typeface="DejaVu Serif"/>
              <a:cs typeface="DejaVu Serif"/>
            </a:endParaRPr>
          </a:p>
          <a:p>
            <a:pPr marL="8659" algn="just">
              <a:spcBef>
                <a:spcPts val="191"/>
              </a:spcBef>
            </a:pPr>
            <a:r>
              <a:rPr sz="682" spc="10" dirty="0">
                <a:latin typeface="Times New Roman"/>
                <a:cs typeface="Times New Roman"/>
              </a:rPr>
              <a:t>Leibniz </a:t>
            </a:r>
            <a:r>
              <a:rPr sz="682" spc="7" dirty="0">
                <a:latin typeface="Times New Roman"/>
                <a:cs typeface="Times New Roman"/>
              </a:rPr>
              <a:t>would </a:t>
            </a:r>
            <a:r>
              <a:rPr sz="682" spc="3" dirty="0">
                <a:latin typeface="Times New Roman"/>
                <a:cs typeface="Times New Roman"/>
              </a:rPr>
              <a:t>now </a:t>
            </a:r>
            <a:r>
              <a:rPr sz="682" spc="14" dirty="0">
                <a:latin typeface="Times New Roman"/>
                <a:cs typeface="Times New Roman"/>
              </a:rPr>
              <a:t>divide by </a:t>
            </a:r>
            <a:r>
              <a:rPr sz="682" spc="75" dirty="0">
                <a:latin typeface="Times New Roman"/>
                <a:cs typeface="Times New Roman"/>
              </a:rPr>
              <a:t>∆</a:t>
            </a:r>
            <a:r>
              <a:rPr sz="682" spc="75" dirty="0">
                <a:latin typeface="DejaVu Serif"/>
                <a:cs typeface="DejaVu Serif"/>
              </a:rPr>
              <a:t>x</a:t>
            </a:r>
            <a:r>
              <a:rPr sz="682" spc="133" dirty="0">
                <a:latin typeface="DejaVu Serif"/>
                <a:cs typeface="DejaVu Serif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14" dirty="0">
                <a:latin typeface="Times New Roman"/>
                <a:cs typeface="Times New Roman"/>
              </a:rPr>
              <a:t>replace </a:t>
            </a:r>
            <a:r>
              <a:rPr sz="682" spc="34" dirty="0">
                <a:latin typeface="Times New Roman"/>
                <a:cs typeface="Times New Roman"/>
              </a:rPr>
              <a:t>∆’s </a:t>
            </a:r>
            <a:r>
              <a:rPr sz="682" spc="14" dirty="0">
                <a:latin typeface="Times New Roman"/>
                <a:cs typeface="Times New Roman"/>
              </a:rPr>
              <a:t>by </a:t>
            </a:r>
            <a:r>
              <a:rPr sz="682" spc="-41" dirty="0">
                <a:latin typeface="DejaVu Serif"/>
                <a:cs typeface="DejaVu Serif"/>
              </a:rPr>
              <a:t>d</a:t>
            </a:r>
            <a:r>
              <a:rPr sz="682" spc="-41" dirty="0">
                <a:latin typeface="Times New Roman"/>
                <a:cs typeface="Times New Roman"/>
              </a:rPr>
              <a:t>’s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24" dirty="0">
                <a:latin typeface="Times New Roman"/>
                <a:cs typeface="Times New Roman"/>
              </a:rPr>
              <a:t>get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product </a:t>
            </a:r>
            <a:r>
              <a:rPr sz="682" spc="14" dirty="0">
                <a:latin typeface="Times New Roman"/>
                <a:cs typeface="Times New Roman"/>
              </a:rPr>
              <a:t>rule: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668059" y="2209445"/>
            <a:ext cx="233363" cy="0"/>
          </a:xfrm>
          <a:custGeom>
            <a:avLst/>
            <a:gdLst/>
            <a:ahLst/>
            <a:cxnLst/>
            <a:rect l="l" t="t" r="r" b="b"/>
            <a:pathLst>
              <a:path w="342264">
                <a:moveTo>
                  <a:pt x="0" y="0"/>
                </a:moveTo>
                <a:lnTo>
                  <a:pt x="34215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" name="object 4"/>
          <p:cNvSpPr txBox="1"/>
          <p:nvPr/>
        </p:nvSpPr>
        <p:spPr>
          <a:xfrm>
            <a:off x="5659400" y="2077726"/>
            <a:ext cx="55158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29047" algn="l"/>
              </a:tabLst>
            </a:pPr>
            <a:r>
              <a:rPr sz="682" spc="92" dirty="0">
                <a:latin typeface="Times New Roman"/>
                <a:cs typeface="Times New Roman"/>
              </a:rPr>
              <a:t>∆(</a:t>
            </a:r>
            <a:r>
              <a:rPr sz="682" spc="-58" dirty="0">
                <a:latin typeface="DejaVu Serif"/>
                <a:cs typeface="DejaVu Serif"/>
              </a:rPr>
              <a:t>u</a:t>
            </a:r>
            <a:r>
              <a:rPr sz="682" spc="-27" dirty="0">
                <a:latin typeface="DejaVu Serif"/>
                <a:cs typeface="DejaVu Serif"/>
              </a:rPr>
              <a:t>v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spc="147" dirty="0">
                <a:latin typeface="Times New Roman"/>
                <a:cs typeface="Times New Roman"/>
              </a:rPr>
              <a:t>∆</a:t>
            </a:r>
            <a:r>
              <a:rPr sz="682" spc="-58" dirty="0">
                <a:latin typeface="DejaVu Serif"/>
                <a:cs typeface="DejaVu Serif"/>
              </a:rPr>
              <a:t>v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086457" y="2209445"/>
            <a:ext cx="121227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0" y="0"/>
                </a:moveTo>
                <a:lnTo>
                  <a:pt x="17774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" name="object 6"/>
          <p:cNvSpPr txBox="1"/>
          <p:nvPr/>
        </p:nvSpPr>
        <p:spPr>
          <a:xfrm>
            <a:off x="6370043" y="2077726"/>
            <a:ext cx="13897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7" dirty="0">
                <a:latin typeface="Times New Roman"/>
                <a:cs typeface="Times New Roman"/>
              </a:rPr>
              <a:t>∆</a:t>
            </a:r>
            <a:r>
              <a:rPr sz="682" spc="-51" dirty="0">
                <a:latin typeface="DejaVu Serif"/>
                <a:cs typeface="DejaVu Serif"/>
              </a:rPr>
              <a:t>u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378702" y="2209445"/>
            <a:ext cx="121660" cy="0"/>
          </a:xfrm>
          <a:custGeom>
            <a:avLst/>
            <a:gdLst/>
            <a:ahLst/>
            <a:cxnLst/>
            <a:rect l="l" t="t" r="r" b="b"/>
            <a:pathLst>
              <a:path w="178435">
                <a:moveTo>
                  <a:pt x="0" y="0"/>
                </a:moveTo>
                <a:lnTo>
                  <a:pt x="1778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" name="object 8"/>
          <p:cNvSpPr txBox="1"/>
          <p:nvPr/>
        </p:nvSpPr>
        <p:spPr>
          <a:xfrm>
            <a:off x="5715450" y="2195264"/>
            <a:ext cx="79317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70599" algn="l"/>
                <a:tab pos="662836" algn="l"/>
              </a:tabLst>
            </a:pPr>
            <a:r>
              <a:rPr sz="682" spc="147" dirty="0">
                <a:latin typeface="Times New Roman"/>
                <a:cs typeface="Times New Roman"/>
              </a:rPr>
              <a:t>∆</a:t>
            </a:r>
            <a:r>
              <a:rPr sz="682" dirty="0">
                <a:latin typeface="DejaVu Serif"/>
                <a:cs typeface="DejaVu Serif"/>
              </a:rPr>
              <a:t>x	</a:t>
            </a:r>
            <a:r>
              <a:rPr sz="682" spc="147" dirty="0">
                <a:latin typeface="Times New Roman"/>
                <a:cs typeface="Times New Roman"/>
              </a:rPr>
              <a:t>∆</a:t>
            </a:r>
            <a:r>
              <a:rPr sz="682" dirty="0">
                <a:latin typeface="DejaVu Serif"/>
                <a:cs typeface="DejaVu Serif"/>
              </a:rPr>
              <a:t>x	</a:t>
            </a:r>
            <a:r>
              <a:rPr sz="682" spc="147" dirty="0">
                <a:latin typeface="Times New Roman"/>
                <a:cs typeface="Times New Roman"/>
              </a:rPr>
              <a:t>∆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27001" y="2136088"/>
            <a:ext cx="61609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09987" algn="l"/>
                <a:tab pos="583174" algn="l"/>
              </a:tabLst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u</a:t>
            </a:r>
            <a:r>
              <a:rPr sz="682" dirty="0">
                <a:latin typeface="DejaVu Serif"/>
                <a:cs typeface="DejaVu Serif"/>
              </a:rPr>
              <a:t>	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58" dirty="0">
                <a:latin typeface="DejaVu Serif"/>
                <a:cs typeface="DejaVu Serif"/>
              </a:rPr>
              <a:t>v</a:t>
            </a:r>
            <a:r>
              <a:rPr sz="682" dirty="0">
                <a:latin typeface="DejaVu Serif"/>
                <a:cs typeface="DejaVu Serif"/>
              </a:rPr>
              <a:t>	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370481" y="2850174"/>
            <a:ext cx="1143000" cy="71438"/>
          </a:xfrm>
          <a:custGeom>
            <a:avLst/>
            <a:gdLst/>
            <a:ahLst/>
            <a:cxnLst/>
            <a:rect l="l" t="t" r="r" b="b"/>
            <a:pathLst>
              <a:path w="1676400" h="104775">
                <a:moveTo>
                  <a:pt x="0" y="104775"/>
                </a:moveTo>
                <a:lnTo>
                  <a:pt x="1676400" y="104775"/>
                </a:lnTo>
                <a:lnTo>
                  <a:pt x="1676400" y="0"/>
                </a:lnTo>
                <a:lnTo>
                  <a:pt x="0" y="0"/>
                </a:lnTo>
                <a:lnTo>
                  <a:pt x="0" y="104775"/>
                </a:lnTo>
                <a:close/>
              </a:path>
            </a:pathLst>
          </a:custGeom>
          <a:solidFill>
            <a:srgbClr val="C7C7C7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" name="object 11"/>
          <p:cNvSpPr/>
          <p:nvPr/>
        </p:nvSpPr>
        <p:spPr>
          <a:xfrm>
            <a:off x="6513481" y="2921611"/>
            <a:ext cx="71438" cy="785813"/>
          </a:xfrm>
          <a:custGeom>
            <a:avLst/>
            <a:gdLst/>
            <a:ahLst/>
            <a:cxnLst/>
            <a:rect l="l" t="t" r="r" b="b"/>
            <a:pathLst>
              <a:path w="104775" h="1152525">
                <a:moveTo>
                  <a:pt x="0" y="1152525"/>
                </a:moveTo>
                <a:lnTo>
                  <a:pt x="104775" y="1152525"/>
                </a:lnTo>
                <a:lnTo>
                  <a:pt x="104775" y="0"/>
                </a:lnTo>
                <a:lnTo>
                  <a:pt x="0" y="0"/>
                </a:lnTo>
                <a:lnTo>
                  <a:pt x="0" y="1152525"/>
                </a:lnTo>
                <a:close/>
              </a:path>
            </a:pathLst>
          </a:custGeom>
          <a:solidFill>
            <a:srgbClr val="C7C7C7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" name="object 12"/>
          <p:cNvSpPr/>
          <p:nvPr/>
        </p:nvSpPr>
        <p:spPr>
          <a:xfrm>
            <a:off x="6513481" y="2850174"/>
            <a:ext cx="71438" cy="71438"/>
          </a:xfrm>
          <a:custGeom>
            <a:avLst/>
            <a:gdLst/>
            <a:ahLst/>
            <a:cxnLst/>
            <a:rect l="l" t="t" r="r" b="b"/>
            <a:pathLst>
              <a:path w="104775" h="104775">
                <a:moveTo>
                  <a:pt x="0" y="104775"/>
                </a:moveTo>
                <a:lnTo>
                  <a:pt x="104775" y="104775"/>
                </a:lnTo>
                <a:lnTo>
                  <a:pt x="104775" y="0"/>
                </a:lnTo>
                <a:lnTo>
                  <a:pt x="0" y="0"/>
                </a:lnTo>
                <a:lnTo>
                  <a:pt x="0" y="104775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" name="object 13"/>
          <p:cNvSpPr/>
          <p:nvPr/>
        </p:nvSpPr>
        <p:spPr>
          <a:xfrm>
            <a:off x="5370481" y="2850174"/>
            <a:ext cx="1214438" cy="857250"/>
          </a:xfrm>
          <a:custGeom>
            <a:avLst/>
            <a:gdLst/>
            <a:ahLst/>
            <a:cxnLst/>
            <a:rect l="l" t="t" r="r" b="b"/>
            <a:pathLst>
              <a:path w="1781175" h="1257300">
                <a:moveTo>
                  <a:pt x="1781175" y="1257300"/>
                </a:moveTo>
                <a:lnTo>
                  <a:pt x="1781175" y="0"/>
                </a:lnTo>
                <a:lnTo>
                  <a:pt x="0" y="0"/>
                </a:lnTo>
                <a:lnTo>
                  <a:pt x="0" y="1257300"/>
                </a:lnTo>
                <a:lnTo>
                  <a:pt x="1781175" y="12573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" name="object 14"/>
          <p:cNvSpPr/>
          <p:nvPr/>
        </p:nvSpPr>
        <p:spPr>
          <a:xfrm>
            <a:off x="5370481" y="2921611"/>
            <a:ext cx="1214438" cy="0"/>
          </a:xfrm>
          <a:custGeom>
            <a:avLst/>
            <a:gdLst/>
            <a:ahLst/>
            <a:cxnLst/>
            <a:rect l="l" t="t" r="r" b="b"/>
            <a:pathLst>
              <a:path w="1781175">
                <a:moveTo>
                  <a:pt x="0" y="0"/>
                </a:moveTo>
                <a:lnTo>
                  <a:pt x="178117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" name="object 15"/>
          <p:cNvSpPr/>
          <p:nvPr/>
        </p:nvSpPr>
        <p:spPr>
          <a:xfrm>
            <a:off x="6513481" y="2850174"/>
            <a:ext cx="0" cy="857250"/>
          </a:xfrm>
          <a:custGeom>
            <a:avLst/>
            <a:gdLst/>
            <a:ahLst/>
            <a:cxnLst/>
            <a:rect l="l" t="t" r="r" b="b"/>
            <a:pathLst>
              <a:path h="1257300">
                <a:moveTo>
                  <a:pt x="0" y="125730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" name="object 16"/>
          <p:cNvSpPr/>
          <p:nvPr/>
        </p:nvSpPr>
        <p:spPr>
          <a:xfrm>
            <a:off x="5356193" y="2835886"/>
            <a:ext cx="28575" cy="28575"/>
          </a:xfrm>
          <a:custGeom>
            <a:avLst/>
            <a:gdLst/>
            <a:ahLst/>
            <a:cxnLst/>
            <a:rect l="l" t="t" r="r" b="b"/>
            <a:pathLst>
              <a:path w="41910" h="41910">
                <a:moveTo>
                  <a:pt x="20955" y="0"/>
                </a:moveTo>
                <a:lnTo>
                  <a:pt x="12800" y="1647"/>
                </a:lnTo>
                <a:lnTo>
                  <a:pt x="6139" y="6138"/>
                </a:lnTo>
                <a:lnTo>
                  <a:pt x="1647" y="12799"/>
                </a:lnTo>
                <a:lnTo>
                  <a:pt x="0" y="20955"/>
                </a:lnTo>
                <a:lnTo>
                  <a:pt x="1647" y="29110"/>
                </a:lnTo>
                <a:lnTo>
                  <a:pt x="6139" y="35771"/>
                </a:lnTo>
                <a:lnTo>
                  <a:pt x="12800" y="40262"/>
                </a:lnTo>
                <a:lnTo>
                  <a:pt x="20955" y="41910"/>
                </a:lnTo>
                <a:lnTo>
                  <a:pt x="29109" y="40262"/>
                </a:lnTo>
                <a:lnTo>
                  <a:pt x="35770" y="35771"/>
                </a:lnTo>
                <a:lnTo>
                  <a:pt x="40262" y="29110"/>
                </a:lnTo>
                <a:lnTo>
                  <a:pt x="41910" y="20955"/>
                </a:lnTo>
                <a:lnTo>
                  <a:pt x="40262" y="12799"/>
                </a:lnTo>
                <a:lnTo>
                  <a:pt x="35770" y="6138"/>
                </a:lnTo>
                <a:lnTo>
                  <a:pt x="29109" y="1647"/>
                </a:lnTo>
                <a:lnTo>
                  <a:pt x="20955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" name="object 17"/>
          <p:cNvSpPr/>
          <p:nvPr/>
        </p:nvSpPr>
        <p:spPr>
          <a:xfrm>
            <a:off x="5356193" y="2835886"/>
            <a:ext cx="28575" cy="28575"/>
          </a:xfrm>
          <a:custGeom>
            <a:avLst/>
            <a:gdLst/>
            <a:ahLst/>
            <a:cxnLst/>
            <a:rect l="l" t="t" r="r" b="b"/>
            <a:pathLst>
              <a:path w="41910" h="41910">
                <a:moveTo>
                  <a:pt x="41910" y="20955"/>
                </a:moveTo>
                <a:lnTo>
                  <a:pt x="40262" y="12799"/>
                </a:lnTo>
                <a:lnTo>
                  <a:pt x="35770" y="6138"/>
                </a:lnTo>
                <a:lnTo>
                  <a:pt x="29109" y="1647"/>
                </a:lnTo>
                <a:lnTo>
                  <a:pt x="20955" y="0"/>
                </a:lnTo>
                <a:lnTo>
                  <a:pt x="12800" y="1647"/>
                </a:lnTo>
                <a:lnTo>
                  <a:pt x="6139" y="6138"/>
                </a:lnTo>
                <a:lnTo>
                  <a:pt x="1647" y="12799"/>
                </a:lnTo>
                <a:lnTo>
                  <a:pt x="0" y="20955"/>
                </a:lnTo>
                <a:lnTo>
                  <a:pt x="1647" y="29110"/>
                </a:lnTo>
                <a:lnTo>
                  <a:pt x="6139" y="35771"/>
                </a:lnTo>
                <a:lnTo>
                  <a:pt x="12800" y="40262"/>
                </a:lnTo>
                <a:lnTo>
                  <a:pt x="20955" y="41910"/>
                </a:lnTo>
                <a:lnTo>
                  <a:pt x="29109" y="40262"/>
                </a:lnTo>
                <a:lnTo>
                  <a:pt x="35770" y="35771"/>
                </a:lnTo>
                <a:lnTo>
                  <a:pt x="40262" y="29110"/>
                </a:lnTo>
                <a:lnTo>
                  <a:pt x="41910" y="2095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" name="object 18"/>
          <p:cNvSpPr/>
          <p:nvPr/>
        </p:nvSpPr>
        <p:spPr>
          <a:xfrm>
            <a:off x="5356193" y="2907324"/>
            <a:ext cx="28575" cy="28575"/>
          </a:xfrm>
          <a:custGeom>
            <a:avLst/>
            <a:gdLst/>
            <a:ahLst/>
            <a:cxnLst/>
            <a:rect l="l" t="t" r="r" b="b"/>
            <a:pathLst>
              <a:path w="41910" h="41910">
                <a:moveTo>
                  <a:pt x="20955" y="0"/>
                </a:moveTo>
                <a:lnTo>
                  <a:pt x="12800" y="1647"/>
                </a:lnTo>
                <a:lnTo>
                  <a:pt x="6139" y="6138"/>
                </a:lnTo>
                <a:lnTo>
                  <a:pt x="1647" y="12799"/>
                </a:lnTo>
                <a:lnTo>
                  <a:pt x="0" y="20955"/>
                </a:lnTo>
                <a:lnTo>
                  <a:pt x="1647" y="29110"/>
                </a:lnTo>
                <a:lnTo>
                  <a:pt x="6139" y="35771"/>
                </a:lnTo>
                <a:lnTo>
                  <a:pt x="12800" y="40262"/>
                </a:lnTo>
                <a:lnTo>
                  <a:pt x="20955" y="41910"/>
                </a:lnTo>
                <a:lnTo>
                  <a:pt x="29109" y="40262"/>
                </a:lnTo>
                <a:lnTo>
                  <a:pt x="35770" y="35771"/>
                </a:lnTo>
                <a:lnTo>
                  <a:pt x="40262" y="29110"/>
                </a:lnTo>
                <a:lnTo>
                  <a:pt x="41910" y="20955"/>
                </a:lnTo>
                <a:lnTo>
                  <a:pt x="40262" y="12799"/>
                </a:lnTo>
                <a:lnTo>
                  <a:pt x="35770" y="6138"/>
                </a:lnTo>
                <a:lnTo>
                  <a:pt x="29109" y="1647"/>
                </a:lnTo>
                <a:lnTo>
                  <a:pt x="20955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" name="object 19"/>
          <p:cNvSpPr/>
          <p:nvPr/>
        </p:nvSpPr>
        <p:spPr>
          <a:xfrm>
            <a:off x="5356193" y="2907324"/>
            <a:ext cx="28575" cy="28575"/>
          </a:xfrm>
          <a:custGeom>
            <a:avLst/>
            <a:gdLst/>
            <a:ahLst/>
            <a:cxnLst/>
            <a:rect l="l" t="t" r="r" b="b"/>
            <a:pathLst>
              <a:path w="41910" h="41910">
                <a:moveTo>
                  <a:pt x="41910" y="20955"/>
                </a:moveTo>
                <a:lnTo>
                  <a:pt x="40262" y="12799"/>
                </a:lnTo>
                <a:lnTo>
                  <a:pt x="35770" y="6138"/>
                </a:lnTo>
                <a:lnTo>
                  <a:pt x="29109" y="1647"/>
                </a:lnTo>
                <a:lnTo>
                  <a:pt x="20955" y="0"/>
                </a:lnTo>
                <a:lnTo>
                  <a:pt x="12800" y="1647"/>
                </a:lnTo>
                <a:lnTo>
                  <a:pt x="6139" y="6138"/>
                </a:lnTo>
                <a:lnTo>
                  <a:pt x="1647" y="12799"/>
                </a:lnTo>
                <a:lnTo>
                  <a:pt x="0" y="20955"/>
                </a:lnTo>
                <a:lnTo>
                  <a:pt x="1647" y="29110"/>
                </a:lnTo>
                <a:lnTo>
                  <a:pt x="6139" y="35771"/>
                </a:lnTo>
                <a:lnTo>
                  <a:pt x="12800" y="40262"/>
                </a:lnTo>
                <a:lnTo>
                  <a:pt x="20955" y="41910"/>
                </a:lnTo>
                <a:lnTo>
                  <a:pt x="29109" y="40262"/>
                </a:lnTo>
                <a:lnTo>
                  <a:pt x="35770" y="35771"/>
                </a:lnTo>
                <a:lnTo>
                  <a:pt x="40262" y="29110"/>
                </a:lnTo>
                <a:lnTo>
                  <a:pt x="41910" y="2095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" name="object 20"/>
          <p:cNvSpPr/>
          <p:nvPr/>
        </p:nvSpPr>
        <p:spPr>
          <a:xfrm>
            <a:off x="5356193" y="3693136"/>
            <a:ext cx="28575" cy="28575"/>
          </a:xfrm>
          <a:custGeom>
            <a:avLst/>
            <a:gdLst/>
            <a:ahLst/>
            <a:cxnLst/>
            <a:rect l="l" t="t" r="r" b="b"/>
            <a:pathLst>
              <a:path w="41910" h="41910">
                <a:moveTo>
                  <a:pt x="20955" y="0"/>
                </a:moveTo>
                <a:lnTo>
                  <a:pt x="12800" y="1647"/>
                </a:lnTo>
                <a:lnTo>
                  <a:pt x="6139" y="6139"/>
                </a:lnTo>
                <a:lnTo>
                  <a:pt x="1647" y="12800"/>
                </a:lnTo>
                <a:lnTo>
                  <a:pt x="0" y="20955"/>
                </a:lnTo>
                <a:lnTo>
                  <a:pt x="1647" y="29109"/>
                </a:lnTo>
                <a:lnTo>
                  <a:pt x="6139" y="35770"/>
                </a:lnTo>
                <a:lnTo>
                  <a:pt x="12800" y="40262"/>
                </a:lnTo>
                <a:lnTo>
                  <a:pt x="20955" y="41910"/>
                </a:lnTo>
                <a:lnTo>
                  <a:pt x="29109" y="40262"/>
                </a:lnTo>
                <a:lnTo>
                  <a:pt x="35770" y="35770"/>
                </a:lnTo>
                <a:lnTo>
                  <a:pt x="40262" y="29109"/>
                </a:lnTo>
                <a:lnTo>
                  <a:pt x="41910" y="20955"/>
                </a:lnTo>
                <a:lnTo>
                  <a:pt x="40262" y="12800"/>
                </a:lnTo>
                <a:lnTo>
                  <a:pt x="35770" y="6139"/>
                </a:lnTo>
                <a:lnTo>
                  <a:pt x="29109" y="1647"/>
                </a:lnTo>
                <a:lnTo>
                  <a:pt x="20955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" name="object 21"/>
          <p:cNvSpPr/>
          <p:nvPr/>
        </p:nvSpPr>
        <p:spPr>
          <a:xfrm>
            <a:off x="5356193" y="3693136"/>
            <a:ext cx="28575" cy="28575"/>
          </a:xfrm>
          <a:custGeom>
            <a:avLst/>
            <a:gdLst/>
            <a:ahLst/>
            <a:cxnLst/>
            <a:rect l="l" t="t" r="r" b="b"/>
            <a:pathLst>
              <a:path w="41910" h="41910">
                <a:moveTo>
                  <a:pt x="41910" y="20955"/>
                </a:moveTo>
                <a:lnTo>
                  <a:pt x="40262" y="12800"/>
                </a:lnTo>
                <a:lnTo>
                  <a:pt x="35770" y="6139"/>
                </a:lnTo>
                <a:lnTo>
                  <a:pt x="29109" y="1647"/>
                </a:lnTo>
                <a:lnTo>
                  <a:pt x="20955" y="0"/>
                </a:lnTo>
                <a:lnTo>
                  <a:pt x="12800" y="1647"/>
                </a:lnTo>
                <a:lnTo>
                  <a:pt x="6139" y="6139"/>
                </a:lnTo>
                <a:lnTo>
                  <a:pt x="1647" y="12800"/>
                </a:lnTo>
                <a:lnTo>
                  <a:pt x="0" y="20955"/>
                </a:lnTo>
                <a:lnTo>
                  <a:pt x="1647" y="29109"/>
                </a:lnTo>
                <a:lnTo>
                  <a:pt x="6139" y="35770"/>
                </a:lnTo>
                <a:lnTo>
                  <a:pt x="12800" y="40262"/>
                </a:lnTo>
                <a:lnTo>
                  <a:pt x="20955" y="41910"/>
                </a:lnTo>
                <a:lnTo>
                  <a:pt x="29109" y="40262"/>
                </a:lnTo>
                <a:lnTo>
                  <a:pt x="35770" y="35770"/>
                </a:lnTo>
                <a:lnTo>
                  <a:pt x="40262" y="29109"/>
                </a:lnTo>
                <a:lnTo>
                  <a:pt x="41910" y="2095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" name="object 22"/>
          <p:cNvSpPr/>
          <p:nvPr/>
        </p:nvSpPr>
        <p:spPr>
          <a:xfrm>
            <a:off x="6499193" y="3693136"/>
            <a:ext cx="28575" cy="28575"/>
          </a:xfrm>
          <a:custGeom>
            <a:avLst/>
            <a:gdLst/>
            <a:ahLst/>
            <a:cxnLst/>
            <a:rect l="l" t="t" r="r" b="b"/>
            <a:pathLst>
              <a:path w="41910" h="41910">
                <a:moveTo>
                  <a:pt x="20955" y="0"/>
                </a:moveTo>
                <a:lnTo>
                  <a:pt x="12799" y="1647"/>
                </a:lnTo>
                <a:lnTo>
                  <a:pt x="6138" y="6139"/>
                </a:lnTo>
                <a:lnTo>
                  <a:pt x="1647" y="12800"/>
                </a:lnTo>
                <a:lnTo>
                  <a:pt x="0" y="20955"/>
                </a:lnTo>
                <a:lnTo>
                  <a:pt x="1647" y="29109"/>
                </a:lnTo>
                <a:lnTo>
                  <a:pt x="6138" y="35770"/>
                </a:lnTo>
                <a:lnTo>
                  <a:pt x="12799" y="40262"/>
                </a:lnTo>
                <a:lnTo>
                  <a:pt x="20955" y="41910"/>
                </a:lnTo>
                <a:lnTo>
                  <a:pt x="29110" y="40262"/>
                </a:lnTo>
                <a:lnTo>
                  <a:pt x="35771" y="35770"/>
                </a:lnTo>
                <a:lnTo>
                  <a:pt x="40262" y="29109"/>
                </a:lnTo>
                <a:lnTo>
                  <a:pt x="41910" y="20955"/>
                </a:lnTo>
                <a:lnTo>
                  <a:pt x="40262" y="12800"/>
                </a:lnTo>
                <a:lnTo>
                  <a:pt x="35771" y="6139"/>
                </a:lnTo>
                <a:lnTo>
                  <a:pt x="29110" y="1647"/>
                </a:lnTo>
                <a:lnTo>
                  <a:pt x="20955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" name="object 23"/>
          <p:cNvSpPr/>
          <p:nvPr/>
        </p:nvSpPr>
        <p:spPr>
          <a:xfrm>
            <a:off x="6499193" y="3693136"/>
            <a:ext cx="28575" cy="28575"/>
          </a:xfrm>
          <a:custGeom>
            <a:avLst/>
            <a:gdLst/>
            <a:ahLst/>
            <a:cxnLst/>
            <a:rect l="l" t="t" r="r" b="b"/>
            <a:pathLst>
              <a:path w="41910" h="41910">
                <a:moveTo>
                  <a:pt x="41910" y="20955"/>
                </a:moveTo>
                <a:lnTo>
                  <a:pt x="40262" y="12800"/>
                </a:lnTo>
                <a:lnTo>
                  <a:pt x="35771" y="6139"/>
                </a:lnTo>
                <a:lnTo>
                  <a:pt x="29110" y="1647"/>
                </a:lnTo>
                <a:lnTo>
                  <a:pt x="20955" y="0"/>
                </a:lnTo>
                <a:lnTo>
                  <a:pt x="12799" y="1647"/>
                </a:lnTo>
                <a:lnTo>
                  <a:pt x="6138" y="6139"/>
                </a:lnTo>
                <a:lnTo>
                  <a:pt x="1647" y="12800"/>
                </a:lnTo>
                <a:lnTo>
                  <a:pt x="0" y="20955"/>
                </a:lnTo>
                <a:lnTo>
                  <a:pt x="1647" y="29109"/>
                </a:lnTo>
                <a:lnTo>
                  <a:pt x="6138" y="35770"/>
                </a:lnTo>
                <a:lnTo>
                  <a:pt x="12799" y="40262"/>
                </a:lnTo>
                <a:lnTo>
                  <a:pt x="20955" y="41910"/>
                </a:lnTo>
                <a:lnTo>
                  <a:pt x="29110" y="40262"/>
                </a:lnTo>
                <a:lnTo>
                  <a:pt x="35771" y="35770"/>
                </a:lnTo>
                <a:lnTo>
                  <a:pt x="40262" y="29109"/>
                </a:lnTo>
                <a:lnTo>
                  <a:pt x="41910" y="2095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" name="object 24"/>
          <p:cNvSpPr/>
          <p:nvPr/>
        </p:nvSpPr>
        <p:spPr>
          <a:xfrm>
            <a:off x="6570631" y="3693136"/>
            <a:ext cx="28575" cy="28575"/>
          </a:xfrm>
          <a:custGeom>
            <a:avLst/>
            <a:gdLst/>
            <a:ahLst/>
            <a:cxnLst/>
            <a:rect l="l" t="t" r="r" b="b"/>
            <a:pathLst>
              <a:path w="41910" h="41910">
                <a:moveTo>
                  <a:pt x="20955" y="0"/>
                </a:moveTo>
                <a:lnTo>
                  <a:pt x="12799" y="1647"/>
                </a:lnTo>
                <a:lnTo>
                  <a:pt x="6138" y="6139"/>
                </a:lnTo>
                <a:lnTo>
                  <a:pt x="1647" y="12800"/>
                </a:lnTo>
                <a:lnTo>
                  <a:pt x="0" y="20955"/>
                </a:lnTo>
                <a:lnTo>
                  <a:pt x="1647" y="29109"/>
                </a:lnTo>
                <a:lnTo>
                  <a:pt x="6138" y="35770"/>
                </a:lnTo>
                <a:lnTo>
                  <a:pt x="12799" y="40262"/>
                </a:lnTo>
                <a:lnTo>
                  <a:pt x="20955" y="41910"/>
                </a:lnTo>
                <a:lnTo>
                  <a:pt x="29110" y="40262"/>
                </a:lnTo>
                <a:lnTo>
                  <a:pt x="35771" y="35770"/>
                </a:lnTo>
                <a:lnTo>
                  <a:pt x="40262" y="29109"/>
                </a:lnTo>
                <a:lnTo>
                  <a:pt x="41910" y="20955"/>
                </a:lnTo>
                <a:lnTo>
                  <a:pt x="40262" y="12800"/>
                </a:lnTo>
                <a:lnTo>
                  <a:pt x="35771" y="6139"/>
                </a:lnTo>
                <a:lnTo>
                  <a:pt x="29110" y="1647"/>
                </a:lnTo>
                <a:lnTo>
                  <a:pt x="20955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" name="object 25"/>
          <p:cNvSpPr/>
          <p:nvPr/>
        </p:nvSpPr>
        <p:spPr>
          <a:xfrm>
            <a:off x="6570630" y="3693136"/>
            <a:ext cx="28575" cy="28575"/>
          </a:xfrm>
          <a:custGeom>
            <a:avLst/>
            <a:gdLst/>
            <a:ahLst/>
            <a:cxnLst/>
            <a:rect l="l" t="t" r="r" b="b"/>
            <a:pathLst>
              <a:path w="41910" h="41910">
                <a:moveTo>
                  <a:pt x="41910" y="20955"/>
                </a:moveTo>
                <a:lnTo>
                  <a:pt x="40262" y="12800"/>
                </a:lnTo>
                <a:lnTo>
                  <a:pt x="35771" y="6139"/>
                </a:lnTo>
                <a:lnTo>
                  <a:pt x="29110" y="1647"/>
                </a:lnTo>
                <a:lnTo>
                  <a:pt x="20955" y="0"/>
                </a:lnTo>
                <a:lnTo>
                  <a:pt x="12799" y="1647"/>
                </a:lnTo>
                <a:lnTo>
                  <a:pt x="6138" y="6139"/>
                </a:lnTo>
                <a:lnTo>
                  <a:pt x="1647" y="12800"/>
                </a:lnTo>
                <a:lnTo>
                  <a:pt x="0" y="20955"/>
                </a:lnTo>
                <a:lnTo>
                  <a:pt x="1647" y="29109"/>
                </a:lnTo>
                <a:lnTo>
                  <a:pt x="6138" y="35770"/>
                </a:lnTo>
                <a:lnTo>
                  <a:pt x="12799" y="40262"/>
                </a:lnTo>
                <a:lnTo>
                  <a:pt x="20955" y="41910"/>
                </a:lnTo>
                <a:lnTo>
                  <a:pt x="29110" y="40262"/>
                </a:lnTo>
                <a:lnTo>
                  <a:pt x="35771" y="35770"/>
                </a:lnTo>
                <a:lnTo>
                  <a:pt x="40262" y="29109"/>
                </a:lnTo>
                <a:lnTo>
                  <a:pt x="41910" y="2095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" name="object 26"/>
          <p:cNvSpPr/>
          <p:nvPr/>
        </p:nvSpPr>
        <p:spPr>
          <a:xfrm>
            <a:off x="6549156" y="3278799"/>
            <a:ext cx="107373" cy="35935"/>
          </a:xfrm>
          <a:custGeom>
            <a:avLst/>
            <a:gdLst/>
            <a:ahLst/>
            <a:cxnLst/>
            <a:rect l="l" t="t" r="r" b="b"/>
            <a:pathLst>
              <a:path w="157479" h="52704">
                <a:moveTo>
                  <a:pt x="0" y="52452"/>
                </a:moveTo>
                <a:lnTo>
                  <a:pt x="15722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" name="object 27"/>
          <p:cNvSpPr/>
          <p:nvPr/>
        </p:nvSpPr>
        <p:spPr>
          <a:xfrm>
            <a:off x="5751481" y="2778736"/>
            <a:ext cx="23813" cy="107373"/>
          </a:xfrm>
          <a:custGeom>
            <a:avLst/>
            <a:gdLst/>
            <a:ahLst/>
            <a:cxnLst/>
            <a:rect l="l" t="t" r="r" b="b"/>
            <a:pathLst>
              <a:path w="34925" h="157479">
                <a:moveTo>
                  <a:pt x="0" y="157226"/>
                </a:moveTo>
                <a:lnTo>
                  <a:pt x="3492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" name="object 28"/>
          <p:cNvSpPr/>
          <p:nvPr/>
        </p:nvSpPr>
        <p:spPr>
          <a:xfrm>
            <a:off x="6549157" y="2778736"/>
            <a:ext cx="35935" cy="107373"/>
          </a:xfrm>
          <a:custGeom>
            <a:avLst/>
            <a:gdLst/>
            <a:ahLst/>
            <a:cxnLst/>
            <a:rect l="l" t="t" r="r" b="b"/>
            <a:pathLst>
              <a:path w="52704" h="157479">
                <a:moveTo>
                  <a:pt x="0" y="157226"/>
                </a:moveTo>
                <a:lnTo>
                  <a:pt x="52451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" name="object 29"/>
          <p:cNvSpPr txBox="1"/>
          <p:nvPr/>
        </p:nvSpPr>
        <p:spPr>
          <a:xfrm>
            <a:off x="5290462" y="3221670"/>
            <a:ext cx="5931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58" dirty="0">
                <a:latin typeface="DejaVu Serif"/>
                <a:cs typeface="DejaVu Serif"/>
              </a:rPr>
              <a:t>v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4</a:t>
            </a:fld>
            <a:endParaRPr spc="31" dirty="0"/>
          </a:p>
        </p:txBody>
      </p:sp>
      <p:sp>
        <p:nvSpPr>
          <p:cNvPr id="30" name="object 30"/>
          <p:cNvSpPr txBox="1"/>
          <p:nvPr/>
        </p:nvSpPr>
        <p:spPr>
          <a:xfrm>
            <a:off x="5218574" y="2794647"/>
            <a:ext cx="13118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7" dirty="0">
                <a:latin typeface="Times New Roman"/>
                <a:cs typeface="Times New Roman"/>
              </a:rPr>
              <a:t>∆</a:t>
            </a:r>
            <a:r>
              <a:rPr sz="682" spc="-58" dirty="0">
                <a:latin typeface="DejaVu Serif"/>
                <a:cs typeface="DejaVu Serif"/>
              </a:rPr>
              <a:t>v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892130" y="3221670"/>
            <a:ext cx="10001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spc="-55" dirty="0">
                <a:latin typeface="DejaVu Serif"/>
                <a:cs typeface="DejaVu Serif"/>
              </a:rPr>
              <a:t>uv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659576" y="3186046"/>
            <a:ext cx="18357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4" dirty="0">
                <a:latin typeface="DejaVu Serif"/>
                <a:cs typeface="DejaVu Serif"/>
              </a:rPr>
              <a:t>v</a:t>
            </a:r>
            <a:r>
              <a:rPr sz="682" spc="147" dirty="0">
                <a:latin typeface="Times New Roman"/>
                <a:cs typeface="Times New Roman"/>
              </a:rPr>
              <a:t>∆</a:t>
            </a:r>
            <a:r>
              <a:rPr sz="682" spc="-51" dirty="0">
                <a:latin typeface="DejaVu Serif"/>
                <a:cs typeface="DejaVu Serif"/>
              </a:rPr>
              <a:t>u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681464" y="2670596"/>
            <a:ext cx="18054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51" dirty="0">
                <a:latin typeface="DejaVu Serif"/>
                <a:cs typeface="DejaVu Serif"/>
              </a:rPr>
              <a:t>u</a:t>
            </a:r>
            <a:r>
              <a:rPr sz="682" spc="147" dirty="0">
                <a:latin typeface="Times New Roman"/>
                <a:cs typeface="Times New Roman"/>
              </a:rPr>
              <a:t>∆</a:t>
            </a:r>
            <a:r>
              <a:rPr sz="682" spc="-58" dirty="0">
                <a:latin typeface="DejaVu Serif"/>
                <a:cs typeface="DejaVu Serif"/>
              </a:rPr>
              <a:t>v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452123" y="2670596"/>
            <a:ext cx="25241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7" dirty="0">
                <a:latin typeface="Times New Roman"/>
                <a:cs typeface="Times New Roman"/>
              </a:rPr>
              <a:t>∆</a:t>
            </a:r>
            <a:r>
              <a:rPr sz="682" spc="-51" dirty="0">
                <a:latin typeface="DejaVu Serif"/>
                <a:cs typeface="DejaVu Serif"/>
              </a:rPr>
              <a:t>u</a:t>
            </a:r>
            <a:r>
              <a:rPr sz="682" spc="147" dirty="0">
                <a:latin typeface="Times New Roman"/>
                <a:cs typeface="Times New Roman"/>
              </a:rPr>
              <a:t>∆</a:t>
            </a:r>
            <a:r>
              <a:rPr sz="682" spc="-58" dirty="0">
                <a:latin typeface="DejaVu Serif"/>
                <a:cs typeface="DejaVu Serif"/>
              </a:rPr>
              <a:t>v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371672" y="3716589"/>
            <a:ext cx="3448916" cy="621038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542576">
              <a:spcBef>
                <a:spcPts val="65"/>
              </a:spcBef>
              <a:tabLst>
                <a:tab pos="2111463" algn="l"/>
              </a:tabLst>
            </a:pPr>
            <a:r>
              <a:rPr sz="682" spc="-51" dirty="0">
                <a:latin typeface="DejaVu Serif"/>
                <a:cs typeface="DejaVu Serif"/>
              </a:rPr>
              <a:t>u	</a:t>
            </a:r>
            <a:r>
              <a:rPr sz="682" spc="48" dirty="0">
                <a:latin typeface="Times New Roman"/>
                <a:cs typeface="Times New Roman"/>
              </a:rPr>
              <a:t>∆</a:t>
            </a:r>
            <a:r>
              <a:rPr sz="682" spc="48" dirty="0">
                <a:latin typeface="DejaVu Serif"/>
                <a:cs typeface="DejaVu Serif"/>
              </a:rPr>
              <a:t>u</a:t>
            </a:r>
            <a:endParaRPr sz="682">
              <a:latin typeface="DejaVu Serif"/>
              <a:cs typeface="DejaVu Serif"/>
            </a:endParaRPr>
          </a:p>
          <a:p>
            <a:pPr>
              <a:spcBef>
                <a:spcPts val="10"/>
              </a:spcBef>
            </a:pPr>
            <a:endParaRPr sz="818">
              <a:latin typeface="Times New Roman"/>
              <a:cs typeface="Times New Roman"/>
            </a:endParaRPr>
          </a:p>
          <a:p>
            <a:pPr marL="8659" marR="3464" algn="just">
              <a:lnSpc>
                <a:spcPct val="101499"/>
              </a:lnSpc>
            </a:pPr>
            <a:r>
              <a:rPr sz="614" b="1" spc="-24" dirty="0">
                <a:latin typeface="Arial"/>
                <a:cs typeface="Arial"/>
              </a:rPr>
              <a:t>Figure </a:t>
            </a:r>
            <a:r>
              <a:rPr sz="614" b="1" spc="3" dirty="0">
                <a:latin typeface="Arial"/>
                <a:cs typeface="Arial"/>
              </a:rPr>
              <a:t>4.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3" dirty="0">
                <a:latin typeface="Arial"/>
                <a:cs typeface="Arial"/>
              </a:rPr>
              <a:t>Product </a:t>
            </a:r>
            <a:r>
              <a:rPr sz="614" spc="-17" dirty="0">
                <a:latin typeface="Arial"/>
                <a:cs typeface="Arial"/>
              </a:rPr>
              <a:t>Rule. </a:t>
            </a:r>
            <a:r>
              <a:rPr sz="614" i="1" spc="-14" dirty="0">
                <a:latin typeface="Arial"/>
                <a:cs typeface="Arial"/>
              </a:rPr>
              <a:t>How much </a:t>
            </a:r>
            <a:r>
              <a:rPr sz="614" i="1" spc="-34" dirty="0">
                <a:latin typeface="Arial"/>
                <a:cs typeface="Arial"/>
              </a:rPr>
              <a:t>does </a:t>
            </a:r>
            <a:r>
              <a:rPr sz="614" i="1" spc="-3" dirty="0">
                <a:latin typeface="Arial"/>
                <a:cs typeface="Arial"/>
              </a:rPr>
              <a:t>the </a:t>
            </a:r>
            <a:r>
              <a:rPr sz="614" i="1" spc="-34" dirty="0">
                <a:latin typeface="Arial"/>
                <a:cs typeface="Arial"/>
              </a:rPr>
              <a:t>area </a:t>
            </a:r>
            <a:r>
              <a:rPr sz="614" i="1" dirty="0">
                <a:latin typeface="Arial"/>
                <a:cs typeface="Arial"/>
              </a:rPr>
              <a:t>of </a:t>
            </a:r>
            <a:r>
              <a:rPr sz="614" i="1" spc="-34" dirty="0">
                <a:latin typeface="Arial"/>
                <a:cs typeface="Arial"/>
              </a:rPr>
              <a:t>a </a:t>
            </a:r>
            <a:r>
              <a:rPr sz="614" i="1" spc="-14" dirty="0">
                <a:latin typeface="Arial"/>
                <a:cs typeface="Arial"/>
              </a:rPr>
              <a:t>rectangle </a:t>
            </a:r>
            <a:r>
              <a:rPr sz="614" i="1" spc="-27" dirty="0">
                <a:latin typeface="Arial"/>
                <a:cs typeface="Arial"/>
              </a:rPr>
              <a:t>change </a:t>
            </a:r>
            <a:r>
              <a:rPr sz="614" i="1" spc="20" dirty="0">
                <a:latin typeface="Arial"/>
                <a:cs typeface="Arial"/>
              </a:rPr>
              <a:t>if </a:t>
            </a:r>
            <a:r>
              <a:rPr sz="614" i="1" spc="3" dirty="0">
                <a:latin typeface="Arial"/>
                <a:cs typeface="Arial"/>
              </a:rPr>
              <a:t>its </a:t>
            </a:r>
            <a:r>
              <a:rPr sz="614" i="1" spc="-37" dirty="0">
                <a:latin typeface="Arial"/>
                <a:cs typeface="Arial"/>
              </a:rPr>
              <a:t>sides </a:t>
            </a:r>
            <a:r>
              <a:rPr sz="614" spc="-34" dirty="0">
                <a:latin typeface="DejaVu Serif"/>
                <a:cs typeface="DejaVu Serif"/>
              </a:rPr>
              <a:t>u </a:t>
            </a:r>
            <a:r>
              <a:rPr sz="614" i="1" spc="-20" dirty="0">
                <a:latin typeface="Arial"/>
                <a:cs typeface="Arial"/>
              </a:rPr>
              <a:t>and </a:t>
            </a:r>
            <a:r>
              <a:rPr sz="614" spc="-44" dirty="0">
                <a:latin typeface="DejaVu Serif"/>
                <a:cs typeface="DejaVu Serif"/>
              </a:rPr>
              <a:t>v </a:t>
            </a:r>
            <a:r>
              <a:rPr sz="614" i="1" spc="-34" dirty="0">
                <a:latin typeface="Arial"/>
                <a:cs typeface="Arial"/>
              </a:rPr>
              <a:t>are  </a:t>
            </a:r>
            <a:r>
              <a:rPr sz="614" i="1" spc="-37" dirty="0">
                <a:latin typeface="Arial"/>
                <a:cs typeface="Arial"/>
              </a:rPr>
              <a:t>increased </a:t>
            </a:r>
            <a:r>
              <a:rPr sz="614" i="1" spc="-34" dirty="0">
                <a:latin typeface="Arial"/>
                <a:cs typeface="Arial"/>
              </a:rPr>
              <a:t>by </a:t>
            </a:r>
            <a:r>
              <a:rPr sz="614" spc="51" dirty="0">
                <a:latin typeface="Times New Roman"/>
                <a:cs typeface="Times New Roman"/>
              </a:rPr>
              <a:t>∆</a:t>
            </a:r>
            <a:r>
              <a:rPr sz="614" spc="51" dirty="0">
                <a:latin typeface="DejaVu Serif"/>
                <a:cs typeface="DejaVu Serif"/>
              </a:rPr>
              <a:t>u </a:t>
            </a:r>
            <a:r>
              <a:rPr sz="614" i="1" spc="-34" dirty="0">
                <a:latin typeface="Arial"/>
                <a:cs typeface="Arial"/>
              </a:rPr>
              <a:t>and </a:t>
            </a:r>
            <a:r>
              <a:rPr sz="614" spc="20" dirty="0">
                <a:latin typeface="Times New Roman"/>
                <a:cs typeface="Times New Roman"/>
              </a:rPr>
              <a:t>∆</a:t>
            </a:r>
            <a:r>
              <a:rPr sz="614" spc="20" dirty="0">
                <a:latin typeface="DejaVu Serif"/>
                <a:cs typeface="DejaVu Serif"/>
              </a:rPr>
              <a:t>v</a:t>
            </a:r>
            <a:r>
              <a:rPr sz="614" i="1" spc="20" dirty="0">
                <a:latin typeface="Arial"/>
                <a:cs typeface="Arial"/>
              </a:rPr>
              <a:t>?</a:t>
            </a:r>
            <a:r>
              <a:rPr sz="614" i="1" spc="211" dirty="0">
                <a:latin typeface="Arial"/>
                <a:cs typeface="Arial"/>
              </a:rPr>
              <a:t> </a:t>
            </a:r>
            <a:r>
              <a:rPr sz="614" spc="-7" dirty="0">
                <a:latin typeface="Arial"/>
                <a:cs typeface="Arial"/>
              </a:rPr>
              <a:t>Most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37" dirty="0">
                <a:latin typeface="Arial"/>
                <a:cs typeface="Arial"/>
              </a:rPr>
              <a:t>increase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27" dirty="0">
                <a:latin typeface="Arial"/>
                <a:cs typeface="Arial"/>
              </a:rPr>
              <a:t>accounted </a:t>
            </a:r>
            <a:r>
              <a:rPr sz="614" spc="-14" dirty="0">
                <a:latin typeface="Arial"/>
                <a:cs typeface="Arial"/>
              </a:rPr>
              <a:t>for </a:t>
            </a:r>
            <a:r>
              <a:rPr sz="614" spc="-34" dirty="0">
                <a:latin typeface="Arial"/>
                <a:cs typeface="Arial"/>
              </a:rPr>
              <a:t>by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two </a:t>
            </a:r>
            <a:r>
              <a:rPr sz="614" spc="3" dirty="0">
                <a:latin typeface="Arial"/>
                <a:cs typeface="Arial"/>
              </a:rPr>
              <a:t>thin </a:t>
            </a:r>
            <a:r>
              <a:rPr sz="614" spc="-31" dirty="0">
                <a:latin typeface="Arial"/>
                <a:cs typeface="Arial"/>
              </a:rPr>
              <a:t>rectangles </a:t>
            </a:r>
            <a:r>
              <a:rPr sz="614" spc="-44" dirty="0">
                <a:latin typeface="Arial"/>
                <a:cs typeface="Arial"/>
              </a:rPr>
              <a:t>whose </a:t>
            </a:r>
            <a:r>
              <a:rPr sz="614" spc="-51" dirty="0">
                <a:latin typeface="Arial"/>
                <a:cs typeface="Arial"/>
              </a:rPr>
              <a:t>areas  </a:t>
            </a:r>
            <a:r>
              <a:rPr sz="614" spc="-44" dirty="0">
                <a:latin typeface="Arial"/>
                <a:cs typeface="Arial"/>
              </a:rPr>
              <a:t>are </a:t>
            </a:r>
            <a:r>
              <a:rPr sz="614" spc="20" dirty="0">
                <a:latin typeface="DejaVu Serif"/>
                <a:cs typeface="DejaVu Serif"/>
              </a:rPr>
              <a:t>u</a:t>
            </a:r>
            <a:r>
              <a:rPr sz="614" spc="20" dirty="0">
                <a:latin typeface="Times New Roman"/>
                <a:cs typeface="Times New Roman"/>
              </a:rPr>
              <a:t>∆</a:t>
            </a:r>
            <a:r>
              <a:rPr sz="614" spc="20" dirty="0">
                <a:latin typeface="DejaVu Serif"/>
                <a:cs typeface="DejaVu Serif"/>
              </a:rPr>
              <a:t>v </a:t>
            </a:r>
            <a:r>
              <a:rPr sz="614" spc="-34" dirty="0">
                <a:latin typeface="Arial"/>
                <a:cs typeface="Arial"/>
              </a:rPr>
              <a:t>and </a:t>
            </a:r>
            <a:r>
              <a:rPr sz="614" spc="20" dirty="0">
                <a:latin typeface="DejaVu Serif"/>
                <a:cs typeface="DejaVu Serif"/>
              </a:rPr>
              <a:t>v</a:t>
            </a:r>
            <a:r>
              <a:rPr sz="614" spc="20" dirty="0">
                <a:latin typeface="Times New Roman"/>
                <a:cs typeface="Times New Roman"/>
              </a:rPr>
              <a:t>∆</a:t>
            </a:r>
            <a:r>
              <a:rPr sz="614" spc="20" dirty="0">
                <a:latin typeface="DejaVu Serif"/>
                <a:cs typeface="DejaVu Serif"/>
              </a:rPr>
              <a:t>u</a:t>
            </a:r>
            <a:r>
              <a:rPr sz="614" spc="20" dirty="0">
                <a:latin typeface="Arial"/>
                <a:cs typeface="Arial"/>
              </a:rPr>
              <a:t>. </a:t>
            </a:r>
            <a:r>
              <a:rPr sz="614" spc="-51" dirty="0">
                <a:latin typeface="Arial"/>
                <a:cs typeface="Arial"/>
              </a:rPr>
              <a:t>So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37" dirty="0">
                <a:latin typeface="Arial"/>
                <a:cs typeface="Arial"/>
              </a:rPr>
              <a:t>increase </a:t>
            </a:r>
            <a:r>
              <a:rPr sz="614" spc="-7" dirty="0">
                <a:latin typeface="Arial"/>
                <a:cs typeface="Arial"/>
              </a:rPr>
              <a:t>in </a:t>
            </a:r>
            <a:r>
              <a:rPr sz="614" spc="-44" dirty="0">
                <a:latin typeface="Arial"/>
                <a:cs typeface="Arial"/>
              </a:rPr>
              <a:t>area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24" dirty="0">
                <a:latin typeface="Arial"/>
                <a:cs typeface="Arial"/>
              </a:rPr>
              <a:t>approximately </a:t>
            </a:r>
            <a:r>
              <a:rPr sz="614" spc="20" dirty="0">
                <a:latin typeface="DejaVu Serif"/>
                <a:cs typeface="DejaVu Serif"/>
              </a:rPr>
              <a:t>u</a:t>
            </a:r>
            <a:r>
              <a:rPr sz="614" spc="20" dirty="0">
                <a:latin typeface="Times New Roman"/>
                <a:cs typeface="Times New Roman"/>
              </a:rPr>
              <a:t>∆</a:t>
            </a:r>
            <a:r>
              <a:rPr sz="614" spc="20" dirty="0">
                <a:latin typeface="DejaVu Serif"/>
                <a:cs typeface="DejaVu Serif"/>
              </a:rPr>
              <a:t>v </a:t>
            </a:r>
            <a:r>
              <a:rPr sz="614" spc="130" dirty="0">
                <a:latin typeface="Times New Roman"/>
                <a:cs typeface="Times New Roman"/>
              </a:rPr>
              <a:t>+ </a:t>
            </a:r>
            <a:r>
              <a:rPr sz="614" spc="20" dirty="0">
                <a:latin typeface="DejaVu Serif"/>
                <a:cs typeface="DejaVu Serif"/>
              </a:rPr>
              <a:t>v</a:t>
            </a:r>
            <a:r>
              <a:rPr sz="614" spc="20" dirty="0">
                <a:latin typeface="Times New Roman"/>
                <a:cs typeface="Times New Roman"/>
              </a:rPr>
              <a:t>∆</a:t>
            </a:r>
            <a:r>
              <a:rPr sz="614" spc="20" dirty="0">
                <a:latin typeface="DejaVu Serif"/>
                <a:cs typeface="DejaVu Serif"/>
              </a:rPr>
              <a:t>u</a:t>
            </a:r>
            <a:r>
              <a:rPr sz="614" spc="20" dirty="0">
                <a:latin typeface="Arial"/>
                <a:cs typeface="Arial"/>
              </a:rPr>
              <a:t>, </a:t>
            </a:r>
            <a:r>
              <a:rPr sz="614" spc="-20" dirty="0">
                <a:latin typeface="Arial"/>
                <a:cs typeface="Arial"/>
              </a:rPr>
              <a:t>which </a:t>
            </a:r>
            <a:r>
              <a:rPr sz="614" spc="-31" dirty="0">
                <a:latin typeface="Arial"/>
                <a:cs typeface="Arial"/>
              </a:rPr>
              <a:t>explains </a:t>
            </a:r>
            <a:r>
              <a:rPr sz="614" spc="-24" dirty="0">
                <a:latin typeface="Arial"/>
                <a:cs typeface="Arial"/>
              </a:rPr>
              <a:t>why </a:t>
            </a:r>
            <a:r>
              <a:rPr sz="614" spc="-14" dirty="0">
                <a:latin typeface="Arial"/>
                <a:cs typeface="Arial"/>
              </a:rPr>
              <a:t>the product  </a:t>
            </a:r>
            <a:r>
              <a:rPr sz="614" spc="-17" dirty="0">
                <a:latin typeface="Arial"/>
                <a:cs typeface="Arial"/>
              </a:rPr>
              <a:t>rule </a:t>
            </a:r>
            <a:r>
              <a:rPr sz="614" spc="-55" dirty="0">
                <a:latin typeface="Arial"/>
                <a:cs typeface="Arial"/>
              </a:rPr>
              <a:t>says 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uv</a:t>
            </a:r>
            <a:r>
              <a:rPr sz="614" spc="14" dirty="0">
                <a:latin typeface="Times New Roman"/>
                <a:cs typeface="Times New Roman"/>
              </a:rPr>
              <a:t>)</a:t>
            </a:r>
            <a:r>
              <a:rPr sz="614" i="1" spc="20" baseline="37037" dirty="0">
                <a:latin typeface="Arial"/>
                <a:cs typeface="Arial"/>
              </a:rPr>
              <a:t>j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dirty="0">
                <a:latin typeface="DejaVu Serif"/>
                <a:cs typeface="DejaVu Serif"/>
              </a:rPr>
              <a:t>uv</a:t>
            </a:r>
            <a:r>
              <a:rPr sz="614" i="1" baseline="37037" dirty="0">
                <a:latin typeface="Arial"/>
                <a:cs typeface="Arial"/>
              </a:rPr>
              <a:t>j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92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vu</a:t>
            </a:r>
            <a:r>
              <a:rPr sz="614" i="1" spc="10" baseline="37037" dirty="0">
                <a:latin typeface="Arial"/>
                <a:cs typeface="Arial"/>
              </a:rPr>
              <a:t>j</a:t>
            </a:r>
            <a:r>
              <a:rPr sz="614" spc="7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061114" y="4583762"/>
            <a:ext cx="4081895" cy="147287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219600">
              <a:spcBef>
                <a:spcPts val="65"/>
              </a:spcBef>
            </a:pPr>
            <a:r>
              <a:rPr sz="682" b="1" dirty="0">
                <a:latin typeface="Georgia"/>
                <a:cs typeface="Georgia"/>
              </a:rPr>
              <a:t>7. </a:t>
            </a:r>
            <a:r>
              <a:rPr sz="682" b="1" spc="-20" dirty="0">
                <a:latin typeface="Georgia"/>
                <a:cs typeface="Georgia"/>
              </a:rPr>
              <a:t>Differentiating </a:t>
            </a:r>
            <a:r>
              <a:rPr sz="682" b="1" spc="-37" dirty="0">
                <a:latin typeface="Georgia"/>
                <a:cs typeface="Georgia"/>
              </a:rPr>
              <a:t>powers of</a:t>
            </a:r>
            <a:r>
              <a:rPr sz="682" b="1" spc="68" dirty="0">
                <a:latin typeface="Georgia"/>
                <a:cs typeface="Georgia"/>
              </a:rPr>
              <a:t> </a:t>
            </a:r>
            <a:r>
              <a:rPr sz="682" b="1" spc="-27" dirty="0">
                <a:latin typeface="Georgia"/>
                <a:cs typeface="Georgia"/>
              </a:rPr>
              <a:t>functions</a:t>
            </a:r>
            <a:endParaRPr sz="682">
              <a:latin typeface="Georgia"/>
              <a:cs typeface="Georgia"/>
            </a:endParaRPr>
          </a:p>
          <a:p>
            <a:pPr>
              <a:spcBef>
                <a:spcPts val="17"/>
              </a:spcBef>
            </a:pPr>
            <a:endParaRPr sz="545">
              <a:latin typeface="Times New Roman"/>
              <a:cs typeface="Times New Roman"/>
            </a:endParaRPr>
          </a:p>
          <a:p>
            <a:pPr marL="163652">
              <a:lnSpc>
                <a:spcPts val="818"/>
              </a:lnSpc>
            </a:pPr>
            <a:r>
              <a:rPr sz="682" b="1" spc="14" dirty="0">
                <a:latin typeface="Georgia"/>
                <a:cs typeface="Georgia"/>
              </a:rPr>
              <a:t>7.1. </a:t>
            </a:r>
            <a:r>
              <a:rPr sz="682" b="1" spc="-7" dirty="0">
                <a:latin typeface="Georgia"/>
                <a:cs typeface="Georgia"/>
              </a:rPr>
              <a:t>Product </a:t>
            </a:r>
            <a:r>
              <a:rPr sz="682" b="1" spc="-31" dirty="0">
                <a:latin typeface="Georgia"/>
                <a:cs typeface="Georgia"/>
              </a:rPr>
              <a:t>rule </a:t>
            </a:r>
            <a:r>
              <a:rPr sz="682" b="1" spc="-14" dirty="0">
                <a:latin typeface="Georgia"/>
                <a:cs typeface="Georgia"/>
              </a:rPr>
              <a:t>with </a:t>
            </a:r>
            <a:r>
              <a:rPr sz="682" b="1" spc="-37" dirty="0">
                <a:latin typeface="Georgia"/>
                <a:cs typeface="Georgia"/>
              </a:rPr>
              <a:t>more </a:t>
            </a:r>
            <a:r>
              <a:rPr sz="682" b="1" spc="-17" dirty="0">
                <a:latin typeface="Georgia"/>
                <a:cs typeface="Georgia"/>
              </a:rPr>
              <a:t>than </a:t>
            </a:r>
            <a:r>
              <a:rPr sz="682" b="1" spc="-37" dirty="0">
                <a:latin typeface="Georgia"/>
                <a:cs typeface="Georgia"/>
              </a:rPr>
              <a:t>one </a:t>
            </a:r>
            <a:r>
              <a:rPr sz="682" b="1" spc="-20" dirty="0">
                <a:latin typeface="Georgia"/>
                <a:cs typeface="Georgia"/>
              </a:rPr>
              <a:t>factor. </a:t>
            </a:r>
            <a:r>
              <a:rPr sz="682" spc="-7" dirty="0">
                <a:latin typeface="Times New Roman"/>
                <a:cs typeface="Times New Roman"/>
              </a:rPr>
              <a:t>If </a:t>
            </a:r>
            <a:r>
              <a:rPr sz="682" spc="31" dirty="0">
                <a:latin typeface="Times New Roman"/>
                <a:cs typeface="Times New Roman"/>
              </a:rPr>
              <a:t>a </a:t>
            </a:r>
            <a:r>
              <a:rPr sz="682" spc="14" dirty="0">
                <a:latin typeface="Times New Roman"/>
                <a:cs typeface="Times New Roman"/>
              </a:rPr>
              <a:t>function </a:t>
            </a:r>
            <a:r>
              <a:rPr sz="682" spc="-7" dirty="0">
                <a:latin typeface="Times New Roman"/>
                <a:cs typeface="Times New Roman"/>
              </a:rPr>
              <a:t>is </a:t>
            </a:r>
            <a:r>
              <a:rPr sz="682" dirty="0">
                <a:latin typeface="Times New Roman"/>
                <a:cs typeface="Times New Roman"/>
              </a:rPr>
              <a:t>given </a:t>
            </a:r>
            <a:r>
              <a:rPr sz="682" spc="14" dirty="0">
                <a:latin typeface="Times New Roman"/>
                <a:cs typeface="Times New Roman"/>
              </a:rPr>
              <a:t>as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product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-34" dirty="0">
                <a:latin typeface="DejaVu Serif"/>
                <a:cs typeface="DejaVu Serif"/>
              </a:rPr>
              <a:t>n</a:t>
            </a:r>
            <a:r>
              <a:rPr sz="682" spc="112" dirty="0">
                <a:latin typeface="DejaVu Serif"/>
                <a:cs typeface="DejaVu Serif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functions,</a:t>
            </a:r>
            <a:endParaRPr sz="682">
              <a:latin typeface="Times New Roman"/>
              <a:cs typeface="Times New Roman"/>
            </a:endParaRPr>
          </a:p>
          <a:p>
            <a:pPr marL="8659">
              <a:lnSpc>
                <a:spcPts val="818"/>
              </a:lnSpc>
            </a:pPr>
            <a:r>
              <a:rPr sz="682" spc="7" dirty="0">
                <a:latin typeface="Times New Roman"/>
                <a:cs typeface="Times New Roman"/>
              </a:rPr>
              <a:t>i.e.</a:t>
            </a:r>
            <a:endParaRPr sz="682">
              <a:latin typeface="Times New Roman"/>
              <a:cs typeface="Times New Roman"/>
            </a:endParaRPr>
          </a:p>
          <a:p>
            <a:pPr marR="6494" algn="ctr">
              <a:spcBef>
                <a:spcPts val="44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u</a:t>
            </a:r>
            <a:r>
              <a:rPr sz="716" spc="25" baseline="-11904" dirty="0">
                <a:latin typeface="Times New Roman"/>
                <a:cs typeface="Times New Roman"/>
              </a:rPr>
              <a:t>1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×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u</a:t>
            </a:r>
            <a:r>
              <a:rPr sz="716" spc="25" baseline="-11904" dirty="0">
                <a:latin typeface="Times New Roman"/>
                <a:cs typeface="Times New Roman"/>
              </a:rPr>
              <a:t>2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×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×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u</a:t>
            </a:r>
            <a:r>
              <a:rPr sz="716" spc="10" baseline="-11904" dirty="0">
                <a:latin typeface="DejaVu Serif"/>
                <a:cs typeface="DejaVu Serif"/>
              </a:rPr>
              <a:t>n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r>
              <a:rPr sz="682" spc="7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  <a:p>
            <a:pPr marL="8659" marR="6494">
              <a:spcBef>
                <a:spcPts val="191"/>
              </a:spcBef>
            </a:pPr>
            <a:r>
              <a:rPr sz="682" spc="31" dirty="0">
                <a:latin typeface="Times New Roman"/>
                <a:cs typeface="Times New Roman"/>
              </a:rPr>
              <a:t>then </a:t>
            </a:r>
            <a:r>
              <a:rPr sz="682" spc="3" dirty="0">
                <a:latin typeface="Times New Roman"/>
                <a:cs typeface="Times New Roman"/>
              </a:rPr>
              <a:t>you </a:t>
            </a:r>
            <a:r>
              <a:rPr sz="682" spc="17" dirty="0">
                <a:latin typeface="Times New Roman"/>
                <a:cs typeface="Times New Roman"/>
              </a:rPr>
              <a:t>can </a:t>
            </a:r>
            <a:r>
              <a:rPr sz="682" spc="10" dirty="0">
                <a:latin typeface="Times New Roman"/>
                <a:cs typeface="Times New Roman"/>
              </a:rPr>
              <a:t>differentiate </a:t>
            </a:r>
            <a:r>
              <a:rPr sz="682" spc="31" dirty="0">
                <a:latin typeface="Times New Roman"/>
                <a:cs typeface="Times New Roman"/>
              </a:rPr>
              <a:t>it </a:t>
            </a:r>
            <a:r>
              <a:rPr sz="682" spc="7" dirty="0">
                <a:latin typeface="Times New Roman"/>
                <a:cs typeface="Times New Roman"/>
              </a:rPr>
              <a:t>by </a:t>
            </a:r>
            <a:r>
              <a:rPr sz="682" spc="14" dirty="0">
                <a:latin typeface="Times New Roman"/>
                <a:cs typeface="Times New Roman"/>
              </a:rPr>
              <a:t>applying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product </a:t>
            </a:r>
            <a:r>
              <a:rPr sz="682" spc="10" dirty="0">
                <a:latin typeface="Times New Roman"/>
                <a:cs typeface="Times New Roman"/>
              </a:rPr>
              <a:t>rule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10" dirty="0">
                <a:latin typeface="Times New Roman"/>
                <a:cs typeface="Times New Roman"/>
              </a:rPr>
              <a:t>1 </a:t>
            </a:r>
            <a:r>
              <a:rPr sz="682" spc="14" dirty="0">
                <a:latin typeface="Times New Roman"/>
                <a:cs typeface="Times New Roman"/>
              </a:rPr>
              <a:t>times </a:t>
            </a:r>
            <a:r>
              <a:rPr sz="682" spc="24" dirty="0">
                <a:latin typeface="Times New Roman"/>
                <a:cs typeface="Times New Roman"/>
              </a:rPr>
              <a:t>(there </a:t>
            </a:r>
            <a:r>
              <a:rPr sz="682" spc="17" dirty="0">
                <a:latin typeface="Times New Roman"/>
                <a:cs typeface="Times New Roman"/>
              </a:rPr>
              <a:t>are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spc="14" dirty="0">
                <a:latin typeface="Times New Roman"/>
                <a:cs typeface="Times New Roman"/>
              </a:rPr>
              <a:t>factors, </a:t>
            </a:r>
            <a:r>
              <a:rPr sz="682" spc="-7" dirty="0">
                <a:latin typeface="Times New Roman"/>
                <a:cs typeface="Times New Roman"/>
              </a:rPr>
              <a:t>so </a:t>
            </a:r>
            <a:r>
              <a:rPr sz="682" spc="24" dirty="0">
                <a:latin typeface="Times New Roman"/>
                <a:cs typeface="Times New Roman"/>
              </a:rPr>
              <a:t>there </a:t>
            </a:r>
            <a:r>
              <a:rPr sz="682" spc="17" dirty="0">
                <a:latin typeface="Times New Roman"/>
                <a:cs typeface="Times New Roman"/>
              </a:rPr>
              <a:t>are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10" dirty="0">
                <a:latin typeface="Times New Roman"/>
                <a:cs typeface="Times New Roman"/>
              </a:rPr>
              <a:t>1  </a:t>
            </a:r>
            <a:r>
              <a:rPr sz="682" spc="20" dirty="0">
                <a:latin typeface="Times New Roman"/>
                <a:cs typeface="Times New Roman"/>
              </a:rPr>
              <a:t>multiplications.)</a:t>
            </a:r>
            <a:endParaRPr sz="682">
              <a:latin typeface="Times New Roman"/>
              <a:cs typeface="Times New Roman"/>
            </a:endParaRPr>
          </a:p>
          <a:p>
            <a:pPr marL="163652">
              <a:spcBef>
                <a:spcPts val="232"/>
              </a:spcBef>
            </a:pPr>
            <a:r>
              <a:rPr sz="682" spc="20" dirty="0">
                <a:latin typeface="Times New Roman"/>
                <a:cs typeface="Times New Roman"/>
              </a:rPr>
              <a:t>After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first </a:t>
            </a:r>
            <a:r>
              <a:rPr sz="682" spc="27" dirty="0">
                <a:latin typeface="Times New Roman"/>
                <a:cs typeface="Times New Roman"/>
              </a:rPr>
              <a:t>step </a:t>
            </a:r>
            <a:r>
              <a:rPr sz="682" spc="10" dirty="0">
                <a:latin typeface="Times New Roman"/>
                <a:cs typeface="Times New Roman"/>
              </a:rPr>
              <a:t>you </a:t>
            </a:r>
            <a:r>
              <a:rPr sz="682" spc="7" dirty="0">
                <a:latin typeface="Times New Roman"/>
                <a:cs typeface="Times New Roman"/>
              </a:rPr>
              <a:t>would</a:t>
            </a:r>
            <a:r>
              <a:rPr sz="682" spc="41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get</a:t>
            </a:r>
            <a:endParaRPr sz="682">
              <a:latin typeface="Times New Roman"/>
              <a:cs typeface="Times New Roman"/>
            </a:endParaRPr>
          </a:p>
          <a:p>
            <a:pPr marR="6494" algn="ctr">
              <a:spcBef>
                <a:spcPts val="389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716" spc="35" baseline="31746" dirty="0">
                <a:latin typeface="DejaVu Sans"/>
                <a:cs typeface="DejaVu Sans"/>
              </a:rPr>
              <a:t>j</a:t>
            </a:r>
            <a:r>
              <a:rPr sz="716" spc="102" baseline="31746" dirty="0">
                <a:latin typeface="DejaVu Sans"/>
                <a:cs typeface="DejaVu Sans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DejaVu Serif"/>
                <a:cs typeface="DejaVu Serif"/>
              </a:rPr>
              <a:t>u</a:t>
            </a:r>
            <a:r>
              <a:rPr sz="716" spc="-5" baseline="31746" dirty="0">
                <a:latin typeface="DejaVu Sans"/>
                <a:cs typeface="DejaVu Sans"/>
              </a:rPr>
              <a:t>j</a:t>
            </a:r>
            <a:r>
              <a:rPr sz="716" spc="-5" baseline="-19841" dirty="0">
                <a:latin typeface="Times New Roman"/>
                <a:cs typeface="Times New Roman"/>
              </a:rPr>
              <a:t>1</a:t>
            </a:r>
            <a:r>
              <a:rPr sz="1023" spc="-5" baseline="44444" dirty="0">
                <a:latin typeface="Arial"/>
                <a:cs typeface="Arial"/>
              </a:rPr>
              <a:t>.</a:t>
            </a:r>
            <a:r>
              <a:rPr sz="682" spc="-3" dirty="0">
                <a:latin typeface="DejaVu Serif"/>
                <a:cs typeface="DejaVu Serif"/>
              </a:rPr>
              <a:t>u</a:t>
            </a:r>
            <a:r>
              <a:rPr sz="716" spc="-5" baseline="-11904" dirty="0">
                <a:latin typeface="Times New Roman"/>
                <a:cs typeface="Times New Roman"/>
              </a:rPr>
              <a:t>2</a:t>
            </a:r>
            <a:r>
              <a:rPr sz="716" spc="41" baseline="-11904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4" dirty="0">
                <a:latin typeface="DejaVu Serif"/>
                <a:cs typeface="DejaVu Serif"/>
              </a:rPr>
              <a:t>u</a:t>
            </a:r>
            <a:r>
              <a:rPr sz="716" spc="-51" baseline="-11904" dirty="0">
                <a:latin typeface="DejaVu Serif"/>
                <a:cs typeface="DejaVu Serif"/>
              </a:rPr>
              <a:t>n</a:t>
            </a:r>
            <a:r>
              <a:rPr sz="1023" spc="-51" baseline="44444" dirty="0">
                <a:latin typeface="Arial"/>
                <a:cs typeface="Arial"/>
              </a:rPr>
              <a:t>Σ</a:t>
            </a:r>
            <a:r>
              <a:rPr sz="1023" spc="-61" baseline="44444" dirty="0">
                <a:latin typeface="Arial"/>
                <a:cs typeface="Arial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DejaVu Serif"/>
                <a:cs typeface="DejaVu Serif"/>
              </a:rPr>
              <a:t>u</a:t>
            </a:r>
            <a:r>
              <a:rPr sz="716" spc="30" baseline="-11904" dirty="0">
                <a:latin typeface="Times New Roman"/>
                <a:cs typeface="Times New Roman"/>
              </a:rPr>
              <a:t>1</a:t>
            </a:r>
            <a:r>
              <a:rPr sz="1023" spc="30" baseline="44444" dirty="0">
                <a:latin typeface="Arial"/>
                <a:cs typeface="Arial"/>
              </a:rPr>
              <a:t>.</a:t>
            </a:r>
            <a:r>
              <a:rPr sz="682" spc="20" dirty="0">
                <a:latin typeface="DejaVu Serif"/>
                <a:cs typeface="DejaVu Serif"/>
              </a:rPr>
              <a:t>u</a:t>
            </a:r>
            <a:r>
              <a:rPr sz="716" spc="30" baseline="-11904" dirty="0">
                <a:latin typeface="Times New Roman"/>
                <a:cs typeface="Times New Roman"/>
              </a:rPr>
              <a:t>2</a:t>
            </a:r>
            <a:r>
              <a:rPr sz="716" spc="41" baseline="-11904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17" dirty="0">
                <a:latin typeface="DejaVu Serif"/>
                <a:cs typeface="DejaVu Serif"/>
              </a:rPr>
              <a:t>u</a:t>
            </a:r>
            <a:r>
              <a:rPr sz="716" spc="-25" baseline="-11904" dirty="0">
                <a:latin typeface="DejaVu Serif"/>
                <a:cs typeface="DejaVu Serif"/>
              </a:rPr>
              <a:t>n</a:t>
            </a:r>
            <a:r>
              <a:rPr sz="1023" spc="-25" baseline="44444" dirty="0">
                <a:latin typeface="Arial"/>
                <a:cs typeface="Arial"/>
              </a:rPr>
              <a:t>Σ</a:t>
            </a:r>
            <a:r>
              <a:rPr sz="716" spc="-25" baseline="47619" dirty="0">
                <a:latin typeface="DejaVu Sans"/>
                <a:cs typeface="DejaVu Sans"/>
              </a:rPr>
              <a:t>j</a:t>
            </a:r>
            <a:r>
              <a:rPr sz="682" spc="-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8659">
              <a:spcBef>
                <a:spcPts val="334"/>
              </a:spcBef>
            </a:pPr>
            <a:r>
              <a:rPr sz="682" spc="24" dirty="0">
                <a:latin typeface="Times New Roman"/>
                <a:cs typeface="Times New Roman"/>
              </a:rPr>
              <a:t>In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second </a:t>
            </a:r>
            <a:r>
              <a:rPr sz="682" spc="27" dirty="0">
                <a:latin typeface="Times New Roman"/>
                <a:cs typeface="Times New Roman"/>
              </a:rPr>
              <a:t>step </a:t>
            </a:r>
            <a:r>
              <a:rPr sz="682" spc="10" dirty="0">
                <a:latin typeface="Times New Roman"/>
                <a:cs typeface="Times New Roman"/>
              </a:rPr>
              <a:t>you </a:t>
            </a:r>
            <a:r>
              <a:rPr sz="682" spc="24" dirty="0">
                <a:latin typeface="Times New Roman"/>
                <a:cs typeface="Times New Roman"/>
              </a:rPr>
              <a:t>apply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product </a:t>
            </a:r>
            <a:r>
              <a:rPr sz="682" spc="17" dirty="0">
                <a:latin typeface="Times New Roman"/>
                <a:cs typeface="Times New Roman"/>
              </a:rPr>
              <a:t>rule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u</a:t>
            </a:r>
            <a:r>
              <a:rPr sz="716" spc="5" baseline="-11904" dirty="0">
                <a:latin typeface="Times New Roman"/>
                <a:cs typeface="Times New Roman"/>
              </a:rPr>
              <a:t>2</a:t>
            </a:r>
            <a:r>
              <a:rPr sz="682" spc="3" dirty="0">
                <a:latin typeface="DejaVu Serif"/>
                <a:cs typeface="DejaVu Serif"/>
              </a:rPr>
              <a:t>u</a:t>
            </a:r>
            <a:r>
              <a:rPr sz="716" spc="5" baseline="-11904" dirty="0">
                <a:latin typeface="Times New Roman"/>
                <a:cs typeface="Times New Roman"/>
              </a:rPr>
              <a:t>3 </a:t>
            </a:r>
            <a:r>
              <a:rPr sz="682" spc="-31" dirty="0">
                <a:latin typeface="DejaVu Sans"/>
                <a:cs typeface="DejaVu Sans"/>
              </a:rPr>
              <a:t>· · · </a:t>
            </a:r>
            <a:r>
              <a:rPr sz="682" spc="24" dirty="0">
                <a:latin typeface="DejaVu Serif"/>
                <a:cs typeface="DejaVu Serif"/>
              </a:rPr>
              <a:t>u</a:t>
            </a:r>
            <a:r>
              <a:rPr sz="716" spc="35" baseline="-11904" dirty="0">
                <a:latin typeface="DejaVu Serif"/>
                <a:cs typeface="DejaVu Serif"/>
              </a:rPr>
              <a:t>n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716" spc="35" baseline="27777" dirty="0">
                <a:latin typeface="DejaVu Sans"/>
                <a:cs typeface="DejaVu Sans"/>
              </a:rPr>
              <a:t>j</a:t>
            </a:r>
            <a:r>
              <a:rPr sz="682" spc="24" dirty="0">
                <a:latin typeface="Times New Roman"/>
                <a:cs typeface="Times New Roman"/>
              </a:rPr>
              <a:t>. </a:t>
            </a:r>
            <a:r>
              <a:rPr sz="682" spc="27" dirty="0">
                <a:latin typeface="Times New Roman"/>
                <a:cs typeface="Times New Roman"/>
              </a:rPr>
              <a:t>This</a:t>
            </a:r>
            <a:r>
              <a:rPr sz="682" spc="72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yields</a:t>
            </a:r>
            <a:endParaRPr sz="682">
              <a:latin typeface="Times New Roman"/>
              <a:cs typeface="Times New Roman"/>
            </a:endParaRPr>
          </a:p>
          <a:p>
            <a:pPr marR="58880" algn="ctr">
              <a:spcBef>
                <a:spcPts val="330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716" spc="35" baseline="31746" dirty="0">
                <a:latin typeface="DejaVu Sans"/>
                <a:cs typeface="DejaVu Sans"/>
              </a:rPr>
              <a:t>j</a:t>
            </a:r>
            <a:r>
              <a:rPr sz="716" spc="102" baseline="31746" dirty="0">
                <a:latin typeface="DejaVu Sans"/>
                <a:cs typeface="DejaVu Sans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27" dirty="0">
                <a:latin typeface="DejaVu Serif"/>
                <a:cs typeface="DejaVu Serif"/>
              </a:rPr>
              <a:t>u</a:t>
            </a:r>
            <a:r>
              <a:rPr sz="716" spc="-41" baseline="31746" dirty="0">
                <a:latin typeface="DejaVu Sans"/>
                <a:cs typeface="DejaVu Sans"/>
              </a:rPr>
              <a:t>j</a:t>
            </a:r>
            <a:r>
              <a:rPr sz="716" spc="-41" baseline="-19841" dirty="0">
                <a:latin typeface="Times New Roman"/>
                <a:cs typeface="Times New Roman"/>
              </a:rPr>
              <a:t>1</a:t>
            </a:r>
            <a:r>
              <a:rPr sz="682" spc="-27" dirty="0">
                <a:latin typeface="DejaVu Serif"/>
                <a:cs typeface="DejaVu Serif"/>
              </a:rPr>
              <a:t>u</a:t>
            </a:r>
            <a:r>
              <a:rPr sz="716" spc="-41" baseline="-11904" dirty="0">
                <a:latin typeface="Times New Roman"/>
                <a:cs typeface="Times New Roman"/>
              </a:rPr>
              <a:t>2</a:t>
            </a:r>
            <a:r>
              <a:rPr sz="716" spc="41" baseline="-11904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14" dirty="0">
                <a:latin typeface="DejaVu Serif"/>
                <a:cs typeface="DejaVu Serif"/>
              </a:rPr>
              <a:t>u</a:t>
            </a:r>
            <a:r>
              <a:rPr sz="716" spc="-20" baseline="-11904" dirty="0">
                <a:latin typeface="DejaVu Serif"/>
                <a:cs typeface="DejaVu Serif"/>
              </a:rPr>
              <a:t>n</a:t>
            </a:r>
            <a:r>
              <a:rPr sz="716" spc="46" baseline="-11904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68" dirty="0">
                <a:latin typeface="DejaVu Serif"/>
                <a:cs typeface="DejaVu Serif"/>
              </a:rPr>
              <a:t>u</a:t>
            </a:r>
            <a:r>
              <a:rPr sz="716" spc="-102" baseline="-11904" dirty="0">
                <a:latin typeface="Times New Roman"/>
                <a:cs typeface="Times New Roman"/>
              </a:rPr>
              <a:t>1</a:t>
            </a:r>
            <a:r>
              <a:rPr sz="1023" spc="-102" baseline="44444" dirty="0">
                <a:latin typeface="Arial"/>
                <a:cs typeface="Arial"/>
              </a:rPr>
              <a:t>Σ</a:t>
            </a:r>
            <a:r>
              <a:rPr sz="682" spc="-68" dirty="0">
                <a:latin typeface="DejaVu Serif"/>
                <a:cs typeface="DejaVu Serif"/>
              </a:rPr>
              <a:t>u</a:t>
            </a:r>
            <a:r>
              <a:rPr sz="716" spc="-102" baseline="-19841" dirty="0">
                <a:latin typeface="Times New Roman"/>
                <a:cs typeface="Times New Roman"/>
              </a:rPr>
              <a:t>2</a:t>
            </a:r>
            <a:r>
              <a:rPr sz="716" spc="-102" baseline="31746" dirty="0">
                <a:latin typeface="DejaVu Sans"/>
                <a:cs typeface="DejaVu Sans"/>
              </a:rPr>
              <a:t>j</a:t>
            </a:r>
            <a:r>
              <a:rPr sz="716" spc="-5" baseline="31746" dirty="0">
                <a:latin typeface="DejaVu Sans"/>
                <a:cs typeface="DejaVu Sans"/>
              </a:rPr>
              <a:t> </a:t>
            </a:r>
            <a:r>
              <a:rPr sz="682" spc="-10" dirty="0">
                <a:latin typeface="DejaVu Serif"/>
                <a:cs typeface="DejaVu Serif"/>
              </a:rPr>
              <a:t>u</a:t>
            </a:r>
            <a:r>
              <a:rPr sz="716" spc="-15" baseline="-11904" dirty="0">
                <a:latin typeface="Times New Roman"/>
                <a:cs typeface="Times New Roman"/>
              </a:rPr>
              <a:t>3</a:t>
            </a:r>
            <a:r>
              <a:rPr sz="716" spc="41" baseline="-11904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14" dirty="0">
                <a:latin typeface="DejaVu Serif"/>
                <a:cs typeface="DejaVu Serif"/>
              </a:rPr>
              <a:t>u</a:t>
            </a:r>
            <a:r>
              <a:rPr sz="716" spc="-20" baseline="-11904" dirty="0">
                <a:latin typeface="DejaVu Serif"/>
                <a:cs typeface="DejaVu Serif"/>
              </a:rPr>
              <a:t>n</a:t>
            </a:r>
            <a:r>
              <a:rPr sz="716" spc="46" baseline="-11904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DejaVu Serif"/>
                <a:cs typeface="DejaVu Serif"/>
              </a:rPr>
              <a:t>u</a:t>
            </a:r>
            <a:r>
              <a:rPr sz="716" spc="5" baseline="-11904" dirty="0">
                <a:latin typeface="Times New Roman"/>
                <a:cs typeface="Times New Roman"/>
              </a:rPr>
              <a:t>2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u</a:t>
            </a:r>
            <a:r>
              <a:rPr sz="716" spc="5" baseline="-11904" dirty="0">
                <a:latin typeface="Times New Roman"/>
                <a:cs typeface="Times New Roman"/>
              </a:rPr>
              <a:t>3</a:t>
            </a:r>
            <a:r>
              <a:rPr sz="716" spc="46" baseline="-11904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10" dirty="0">
                <a:latin typeface="DejaVu Serif"/>
                <a:cs typeface="DejaVu Serif"/>
              </a:rPr>
              <a:t>u</a:t>
            </a:r>
            <a:r>
              <a:rPr sz="716" spc="-15" baseline="-11904" dirty="0">
                <a:latin typeface="DejaVu Serif"/>
                <a:cs typeface="DejaVu Serif"/>
              </a:rPr>
              <a:t>n</a:t>
            </a:r>
            <a:r>
              <a:rPr sz="682" spc="-10" dirty="0">
                <a:latin typeface="Times New Roman"/>
                <a:cs typeface="Times New Roman"/>
              </a:rPr>
              <a:t>)</a:t>
            </a:r>
            <a:r>
              <a:rPr sz="716" spc="-15" baseline="31746" dirty="0">
                <a:latin typeface="DejaVu Sans"/>
                <a:cs typeface="DejaVu Sans"/>
              </a:rPr>
              <a:t>j</a:t>
            </a:r>
            <a:r>
              <a:rPr sz="1023" spc="-15" baseline="44444" dirty="0">
                <a:latin typeface="Arial"/>
                <a:cs typeface="Arial"/>
              </a:rPr>
              <a:t>Σ</a:t>
            </a:r>
            <a:endParaRPr sz="1023" baseline="44444">
              <a:latin typeface="Arial"/>
              <a:cs typeface="Arial"/>
            </a:endParaRPr>
          </a:p>
          <a:p>
            <a:pPr marL="1178904">
              <a:spcBef>
                <a:spcPts val="406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-27" dirty="0">
                <a:latin typeface="DejaVu Serif"/>
                <a:cs typeface="DejaVu Serif"/>
              </a:rPr>
              <a:t>u</a:t>
            </a:r>
            <a:r>
              <a:rPr sz="716" spc="-41" baseline="31746" dirty="0">
                <a:latin typeface="DejaVu Sans"/>
                <a:cs typeface="DejaVu Sans"/>
              </a:rPr>
              <a:t>j</a:t>
            </a:r>
            <a:r>
              <a:rPr sz="716" spc="-41" baseline="-19841" dirty="0">
                <a:latin typeface="Times New Roman"/>
                <a:cs typeface="Times New Roman"/>
              </a:rPr>
              <a:t>1</a:t>
            </a:r>
            <a:r>
              <a:rPr sz="682" spc="-27" dirty="0">
                <a:latin typeface="DejaVu Serif"/>
                <a:cs typeface="DejaVu Serif"/>
              </a:rPr>
              <a:t>u</a:t>
            </a:r>
            <a:r>
              <a:rPr sz="716" spc="-41" baseline="-11904" dirty="0">
                <a:latin typeface="Times New Roman"/>
                <a:cs typeface="Times New Roman"/>
              </a:rPr>
              <a:t>2</a:t>
            </a:r>
            <a:r>
              <a:rPr sz="716" spc="41" baseline="-11904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14" dirty="0">
                <a:latin typeface="DejaVu Serif"/>
                <a:cs typeface="DejaVu Serif"/>
              </a:rPr>
              <a:t>u</a:t>
            </a:r>
            <a:r>
              <a:rPr sz="716" spc="-20" baseline="-11904" dirty="0">
                <a:latin typeface="DejaVu Serif"/>
                <a:cs typeface="DejaVu Serif"/>
              </a:rPr>
              <a:t>n</a:t>
            </a:r>
            <a:r>
              <a:rPr sz="716" spc="46" baseline="-11904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u</a:t>
            </a:r>
            <a:r>
              <a:rPr sz="716" spc="-76" baseline="-11904" dirty="0">
                <a:latin typeface="Times New Roman"/>
                <a:cs typeface="Times New Roman"/>
              </a:rPr>
              <a:t>1</a:t>
            </a:r>
            <a:r>
              <a:rPr sz="682" spc="-51" dirty="0">
                <a:latin typeface="DejaVu Serif"/>
                <a:cs typeface="DejaVu Serif"/>
              </a:rPr>
              <a:t>u</a:t>
            </a:r>
            <a:r>
              <a:rPr sz="716" spc="-76" baseline="-19841" dirty="0">
                <a:latin typeface="Times New Roman"/>
                <a:cs typeface="Times New Roman"/>
              </a:rPr>
              <a:t>2</a:t>
            </a:r>
            <a:r>
              <a:rPr sz="716" spc="-76" baseline="31746" dirty="0">
                <a:latin typeface="DejaVu Sans"/>
                <a:cs typeface="DejaVu Sans"/>
              </a:rPr>
              <a:t>j</a:t>
            </a:r>
            <a:r>
              <a:rPr sz="716" spc="-5" baseline="31746" dirty="0">
                <a:latin typeface="DejaVu Sans"/>
                <a:cs typeface="DejaVu Sans"/>
              </a:rPr>
              <a:t> </a:t>
            </a:r>
            <a:r>
              <a:rPr sz="682" spc="-10" dirty="0">
                <a:latin typeface="DejaVu Serif"/>
                <a:cs typeface="DejaVu Serif"/>
              </a:rPr>
              <a:t>u</a:t>
            </a:r>
            <a:r>
              <a:rPr sz="716" spc="-15" baseline="-11904" dirty="0">
                <a:latin typeface="Times New Roman"/>
                <a:cs typeface="Times New Roman"/>
              </a:rPr>
              <a:t>3</a:t>
            </a:r>
            <a:r>
              <a:rPr sz="716" spc="41" baseline="-11904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14" dirty="0">
                <a:latin typeface="DejaVu Serif"/>
                <a:cs typeface="DejaVu Serif"/>
              </a:rPr>
              <a:t>u</a:t>
            </a:r>
            <a:r>
              <a:rPr sz="716" spc="-20" baseline="-11904" dirty="0">
                <a:latin typeface="DejaVu Serif"/>
                <a:cs typeface="DejaVu Serif"/>
              </a:rPr>
              <a:t>n</a:t>
            </a:r>
            <a:r>
              <a:rPr sz="716" spc="46" baseline="-11904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u</a:t>
            </a:r>
            <a:r>
              <a:rPr sz="716" spc="25" baseline="-11904" dirty="0">
                <a:latin typeface="Times New Roman"/>
                <a:cs typeface="Times New Roman"/>
              </a:rPr>
              <a:t>1</a:t>
            </a:r>
            <a:r>
              <a:rPr sz="682" spc="17" dirty="0">
                <a:latin typeface="DejaVu Serif"/>
                <a:cs typeface="DejaVu Serif"/>
              </a:rPr>
              <a:t>u</a:t>
            </a:r>
            <a:r>
              <a:rPr sz="716" spc="25" baseline="-11904" dirty="0">
                <a:latin typeface="Times New Roman"/>
                <a:cs typeface="Times New Roman"/>
              </a:rPr>
              <a:t>2</a:t>
            </a:r>
            <a:r>
              <a:rPr sz="1023" spc="25" baseline="44444" dirty="0">
                <a:latin typeface="Arial"/>
                <a:cs typeface="Arial"/>
              </a:rPr>
              <a:t>.</a:t>
            </a:r>
            <a:r>
              <a:rPr sz="682" spc="17" dirty="0">
                <a:latin typeface="DejaVu Serif"/>
                <a:cs typeface="DejaVu Serif"/>
              </a:rPr>
              <a:t>u</a:t>
            </a:r>
            <a:r>
              <a:rPr sz="716" spc="25" baseline="-11904" dirty="0">
                <a:latin typeface="Times New Roman"/>
                <a:cs typeface="Times New Roman"/>
              </a:rPr>
              <a:t>3</a:t>
            </a:r>
            <a:r>
              <a:rPr sz="716" spc="41" baseline="-11904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17" dirty="0">
                <a:latin typeface="DejaVu Serif"/>
                <a:cs typeface="DejaVu Serif"/>
              </a:rPr>
              <a:t>u</a:t>
            </a:r>
            <a:r>
              <a:rPr sz="716" spc="-25" baseline="-11904" dirty="0">
                <a:latin typeface="DejaVu Serif"/>
                <a:cs typeface="DejaVu Serif"/>
              </a:rPr>
              <a:t>n</a:t>
            </a:r>
            <a:r>
              <a:rPr sz="1023" spc="-25" baseline="44444" dirty="0">
                <a:latin typeface="Arial"/>
                <a:cs typeface="Arial"/>
              </a:rPr>
              <a:t>Σ</a:t>
            </a:r>
            <a:r>
              <a:rPr sz="716" spc="-25" baseline="47619" dirty="0">
                <a:latin typeface="DejaVu Sans"/>
                <a:cs typeface="DejaVu Sans"/>
              </a:rPr>
              <a:t>j</a:t>
            </a:r>
            <a:r>
              <a:rPr sz="682" spc="-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</p:spTree>
    <p:extLst>
      <p:ext uri="{BB962C8B-B14F-4D97-AF65-F5344CB8AC3E}">
        <p14:creationId xmlns:p14="http://schemas.microsoft.com/office/powerpoint/2010/main" val="1990415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1114" y="554333"/>
            <a:ext cx="3235469" cy="343562"/>
          </a:xfrm>
          <a:prstGeom prst="rect">
            <a:avLst/>
          </a:prstGeom>
        </p:spPr>
        <p:txBody>
          <a:bodyPr vert="horz" wrap="square" lIns="0" tIns="68840" rIns="0" bIns="0" rtlCol="0">
            <a:spAutoFit/>
          </a:bodyPr>
          <a:lstStyle/>
          <a:p>
            <a:pPr marL="8659">
              <a:spcBef>
                <a:spcPts val="542"/>
              </a:spcBef>
            </a:pPr>
            <a:r>
              <a:rPr sz="682" spc="20" dirty="0">
                <a:latin typeface="Times New Roman"/>
                <a:cs typeface="Times New Roman"/>
              </a:rPr>
              <a:t>Continuing </a:t>
            </a: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3" dirty="0">
                <a:latin typeface="Times New Roman"/>
                <a:cs typeface="Times New Roman"/>
              </a:rPr>
              <a:t>way </a:t>
            </a:r>
            <a:r>
              <a:rPr sz="682" spc="10" dirty="0">
                <a:latin typeface="Times New Roman"/>
                <a:cs typeface="Times New Roman"/>
              </a:rPr>
              <a:t>one </a:t>
            </a:r>
            <a:r>
              <a:rPr sz="682" spc="7" dirty="0">
                <a:latin typeface="Times New Roman"/>
                <a:cs typeface="Times New Roman"/>
              </a:rPr>
              <a:t>finds </a:t>
            </a:r>
            <a:r>
              <a:rPr sz="682" spc="24" dirty="0">
                <a:latin typeface="Times New Roman"/>
                <a:cs typeface="Times New Roman"/>
              </a:rPr>
              <a:t>after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spc="20" dirty="0">
                <a:latin typeface="Times New Roman"/>
                <a:cs typeface="Times New Roman"/>
              </a:rPr>
              <a:t>applications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product </a:t>
            </a:r>
            <a:r>
              <a:rPr sz="682" spc="17" dirty="0">
                <a:latin typeface="Times New Roman"/>
                <a:cs typeface="Times New Roman"/>
              </a:rPr>
              <a:t>rule</a:t>
            </a:r>
            <a:r>
              <a:rPr sz="682" spc="116" dirty="0">
                <a:latin typeface="Times New Roman"/>
                <a:cs typeface="Times New Roman"/>
              </a:rPr>
              <a:t> </a:t>
            </a:r>
            <a:r>
              <a:rPr sz="682" spc="55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  <a:p>
            <a:pPr marL="8659">
              <a:spcBef>
                <a:spcPts val="470"/>
              </a:spcBef>
              <a:tabLst>
                <a:tab pos="842940" algn="l"/>
              </a:tabLst>
            </a:pPr>
            <a:r>
              <a:rPr sz="682" spc="17" dirty="0">
                <a:latin typeface="Times New Roman"/>
                <a:cs typeface="Times New Roman"/>
              </a:rPr>
              <a:t>(22)	</a:t>
            </a:r>
            <a:r>
              <a:rPr sz="1023" spc="51" baseline="44444" dirty="0">
                <a:latin typeface="Arial"/>
                <a:cs typeface="Arial"/>
              </a:rPr>
              <a:t>.</a:t>
            </a:r>
            <a:r>
              <a:rPr sz="682" spc="34" dirty="0">
                <a:latin typeface="DejaVu Serif"/>
                <a:cs typeface="DejaVu Serif"/>
              </a:rPr>
              <a:t>u</a:t>
            </a:r>
            <a:r>
              <a:rPr sz="716" spc="51" baseline="-11904" dirty="0">
                <a:latin typeface="Times New Roman"/>
                <a:cs typeface="Times New Roman"/>
              </a:rPr>
              <a:t>1</a:t>
            </a:r>
            <a:r>
              <a:rPr sz="716" spc="41" baseline="-11904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20" dirty="0">
                <a:latin typeface="DejaVu Serif"/>
                <a:cs typeface="DejaVu Serif"/>
              </a:rPr>
              <a:t>u</a:t>
            </a:r>
            <a:r>
              <a:rPr sz="716" spc="-30" baseline="-11904" dirty="0">
                <a:latin typeface="DejaVu Serif"/>
                <a:cs typeface="DejaVu Serif"/>
              </a:rPr>
              <a:t>n</a:t>
            </a:r>
            <a:r>
              <a:rPr sz="1023" spc="-30" baseline="44444" dirty="0">
                <a:latin typeface="Arial"/>
                <a:cs typeface="Arial"/>
              </a:rPr>
              <a:t>Σ</a:t>
            </a:r>
            <a:r>
              <a:rPr sz="716" spc="-30" baseline="47619" dirty="0">
                <a:latin typeface="DejaVu Sans"/>
                <a:cs typeface="DejaVu Sans"/>
              </a:rPr>
              <a:t>j</a:t>
            </a:r>
            <a:r>
              <a:rPr sz="716" spc="107" baseline="47619" dirty="0">
                <a:latin typeface="DejaVu Sans"/>
                <a:cs typeface="DejaVu Sans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27" dirty="0">
                <a:latin typeface="DejaVu Serif"/>
                <a:cs typeface="DejaVu Serif"/>
              </a:rPr>
              <a:t>u</a:t>
            </a:r>
            <a:r>
              <a:rPr sz="716" spc="-41" baseline="31746" dirty="0">
                <a:latin typeface="DejaVu Sans"/>
                <a:cs typeface="DejaVu Sans"/>
              </a:rPr>
              <a:t>j</a:t>
            </a:r>
            <a:r>
              <a:rPr sz="716" spc="-41" baseline="-19841" dirty="0">
                <a:latin typeface="Times New Roman"/>
                <a:cs typeface="Times New Roman"/>
              </a:rPr>
              <a:t>1</a:t>
            </a:r>
            <a:r>
              <a:rPr sz="682" spc="-27" dirty="0">
                <a:latin typeface="DejaVu Serif"/>
                <a:cs typeface="DejaVu Serif"/>
              </a:rPr>
              <a:t>u</a:t>
            </a:r>
            <a:r>
              <a:rPr sz="716" spc="-41" baseline="-11904" dirty="0">
                <a:latin typeface="Times New Roman"/>
                <a:cs typeface="Times New Roman"/>
              </a:rPr>
              <a:t>2</a:t>
            </a:r>
            <a:r>
              <a:rPr sz="716" spc="41" baseline="-11904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2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14" dirty="0">
                <a:latin typeface="DejaVu Serif"/>
                <a:cs typeface="DejaVu Serif"/>
              </a:rPr>
              <a:t>u</a:t>
            </a:r>
            <a:r>
              <a:rPr sz="716" spc="-20" baseline="-11904" dirty="0">
                <a:latin typeface="DejaVu Serif"/>
                <a:cs typeface="DejaVu Serif"/>
              </a:rPr>
              <a:t>n</a:t>
            </a:r>
            <a:r>
              <a:rPr sz="716" spc="46" baseline="-11904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17" dirty="0">
                <a:latin typeface="Times New Roman"/>
                <a:cs typeface="Times New Roman"/>
              </a:rPr>
              <a:t> </a:t>
            </a:r>
            <a:r>
              <a:rPr sz="682" spc="-20" dirty="0">
                <a:latin typeface="DejaVu Serif"/>
                <a:cs typeface="DejaVu Serif"/>
              </a:rPr>
              <a:t>u</a:t>
            </a:r>
            <a:r>
              <a:rPr sz="716" spc="-30" baseline="-11904" dirty="0">
                <a:latin typeface="Times New Roman"/>
                <a:cs typeface="Times New Roman"/>
              </a:rPr>
              <a:t>1</a:t>
            </a:r>
            <a:r>
              <a:rPr sz="682" spc="-20" dirty="0">
                <a:latin typeface="DejaVu Serif"/>
                <a:cs typeface="DejaVu Serif"/>
              </a:rPr>
              <a:t>u</a:t>
            </a:r>
            <a:r>
              <a:rPr sz="716" spc="-30" baseline="31746" dirty="0">
                <a:latin typeface="DejaVu Sans"/>
                <a:cs typeface="DejaVu Sans"/>
              </a:rPr>
              <a:t>j</a:t>
            </a:r>
            <a:r>
              <a:rPr sz="716" spc="-30" baseline="-19841" dirty="0">
                <a:latin typeface="Times New Roman"/>
                <a:cs typeface="Times New Roman"/>
              </a:rPr>
              <a:t>2</a:t>
            </a:r>
            <a:r>
              <a:rPr sz="682" spc="-20" dirty="0">
                <a:latin typeface="DejaVu Serif"/>
                <a:cs typeface="DejaVu Serif"/>
              </a:rPr>
              <a:t>u</a:t>
            </a:r>
            <a:r>
              <a:rPr sz="716" spc="-30" baseline="-11904" dirty="0">
                <a:latin typeface="Times New Roman"/>
                <a:cs typeface="Times New Roman"/>
              </a:rPr>
              <a:t>3</a:t>
            </a:r>
            <a:r>
              <a:rPr sz="716" spc="41" baseline="-11904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2" dirty="0">
                <a:latin typeface="DejaVu Sans"/>
                <a:cs typeface="DejaVu Sans"/>
              </a:rPr>
              <a:t> </a:t>
            </a:r>
            <a:r>
              <a:rPr sz="682" spc="-14" dirty="0">
                <a:latin typeface="DejaVu Serif"/>
                <a:cs typeface="DejaVu Serif"/>
              </a:rPr>
              <a:t>u</a:t>
            </a:r>
            <a:r>
              <a:rPr sz="716" spc="-20" baseline="-11904" dirty="0">
                <a:latin typeface="DejaVu Serif"/>
                <a:cs typeface="DejaVu Serif"/>
              </a:rPr>
              <a:t>n</a:t>
            </a:r>
            <a:r>
              <a:rPr sz="716" spc="46" baseline="-11904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92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2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48" dirty="0">
                <a:latin typeface="DejaVu Sans"/>
                <a:cs typeface="DejaVu Sans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17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u</a:t>
            </a:r>
            <a:r>
              <a:rPr sz="716" baseline="-11904" dirty="0">
                <a:latin typeface="Times New Roman"/>
                <a:cs typeface="Times New Roman"/>
              </a:rPr>
              <a:t>1</a:t>
            </a:r>
            <a:r>
              <a:rPr sz="682" dirty="0">
                <a:latin typeface="DejaVu Serif"/>
                <a:cs typeface="DejaVu Serif"/>
              </a:rPr>
              <a:t>u</a:t>
            </a:r>
            <a:r>
              <a:rPr sz="716" baseline="-11904" dirty="0">
                <a:latin typeface="Times New Roman"/>
                <a:cs typeface="Times New Roman"/>
              </a:rPr>
              <a:t>2</a:t>
            </a:r>
            <a:r>
              <a:rPr sz="682" dirty="0">
                <a:latin typeface="DejaVu Serif"/>
                <a:cs typeface="DejaVu Serif"/>
              </a:rPr>
              <a:t>u</a:t>
            </a:r>
            <a:r>
              <a:rPr sz="716" baseline="-11904" dirty="0">
                <a:latin typeface="Times New Roman"/>
                <a:cs typeface="Times New Roman"/>
              </a:rPr>
              <a:t>3</a:t>
            </a:r>
            <a:r>
              <a:rPr sz="716" spc="41" baseline="-11904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u</a:t>
            </a:r>
            <a:r>
              <a:rPr sz="716" spc="-61" baseline="31746" dirty="0">
                <a:latin typeface="DejaVu Sans"/>
                <a:cs typeface="DejaVu Sans"/>
              </a:rPr>
              <a:t>j</a:t>
            </a:r>
            <a:r>
              <a:rPr sz="716" spc="-61" baseline="-19841" dirty="0">
                <a:latin typeface="DejaVu Serif"/>
                <a:cs typeface="DejaVu Serif"/>
              </a:rPr>
              <a:t>n</a:t>
            </a:r>
            <a:r>
              <a:rPr sz="682" spc="-4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61114" y="1005575"/>
            <a:ext cx="4060681" cy="2134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63652">
              <a:lnSpc>
                <a:spcPts val="818"/>
              </a:lnSpc>
              <a:spcBef>
                <a:spcPts val="65"/>
              </a:spcBef>
            </a:pPr>
            <a:r>
              <a:rPr sz="682" b="1" spc="-10" dirty="0">
                <a:latin typeface="Georgia"/>
                <a:cs typeface="Georgia"/>
              </a:rPr>
              <a:t>7.2. </a:t>
            </a:r>
            <a:r>
              <a:rPr sz="682" b="1" spc="3" dirty="0">
                <a:latin typeface="Georgia"/>
                <a:cs typeface="Georgia"/>
              </a:rPr>
              <a:t>The </a:t>
            </a:r>
            <a:r>
              <a:rPr sz="682" b="1" spc="-31" dirty="0">
                <a:latin typeface="Georgia"/>
                <a:cs typeface="Georgia"/>
              </a:rPr>
              <a:t>Power rule </a:t>
            </a:r>
            <a:r>
              <a:rPr sz="682" b="1" spc="-10" dirty="0">
                <a:latin typeface="Georgia"/>
                <a:cs typeface="Georgia"/>
              </a:rPr>
              <a:t>. </a:t>
            </a:r>
            <a:r>
              <a:rPr sz="682" spc="-3" dirty="0">
                <a:latin typeface="Times New Roman"/>
                <a:cs typeface="Times New Roman"/>
              </a:rPr>
              <a:t>If </a:t>
            </a:r>
            <a:r>
              <a:rPr sz="682" spc="7" dirty="0">
                <a:latin typeface="Times New Roman"/>
                <a:cs typeface="Times New Roman"/>
              </a:rPr>
              <a:t>all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spc="14" dirty="0">
                <a:latin typeface="Times New Roman"/>
                <a:cs typeface="Times New Roman"/>
              </a:rPr>
              <a:t>factors in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previous </a:t>
            </a:r>
            <a:r>
              <a:rPr sz="682" spc="27" dirty="0">
                <a:latin typeface="Times New Roman"/>
                <a:cs typeface="Times New Roman"/>
              </a:rPr>
              <a:t>paragraph </a:t>
            </a:r>
            <a:r>
              <a:rPr sz="682" spc="20" dirty="0">
                <a:latin typeface="Times New Roman"/>
                <a:cs typeface="Times New Roman"/>
              </a:rPr>
              <a:t>are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same, </a:t>
            </a:r>
            <a:r>
              <a:rPr sz="682" spc="-3" dirty="0">
                <a:latin typeface="Times New Roman"/>
                <a:cs typeface="Times New Roman"/>
              </a:rPr>
              <a:t>so </a:t>
            </a:r>
            <a:r>
              <a:rPr sz="682" spc="51" dirty="0">
                <a:latin typeface="Times New Roman"/>
                <a:cs typeface="Times New Roman"/>
              </a:rPr>
              <a:t>that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function</a:t>
            </a:r>
            <a:r>
              <a:rPr sz="682" spc="89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endParaRPr sz="682">
              <a:latin typeface="DejaVu Serif"/>
              <a:cs typeface="DejaVu Serif"/>
            </a:endParaRPr>
          </a:p>
          <a:p>
            <a:pPr marL="8659">
              <a:lnSpc>
                <a:spcPts val="818"/>
              </a:lnSpc>
            </a:pP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34" dirty="0">
                <a:latin typeface="DejaVu Serif"/>
                <a:cs typeface="DejaVu Serif"/>
              </a:rPr>
              <a:t>n</a:t>
            </a:r>
            <a:r>
              <a:rPr sz="716" spc="51" baseline="27777" dirty="0">
                <a:latin typeface="Times New Roman"/>
                <a:cs typeface="Times New Roman"/>
              </a:rPr>
              <a:t>th </a:t>
            </a:r>
            <a:r>
              <a:rPr sz="682" spc="7" dirty="0">
                <a:latin typeface="Times New Roman"/>
                <a:cs typeface="Times New Roman"/>
              </a:rPr>
              <a:t>power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7" dirty="0">
                <a:latin typeface="Times New Roman"/>
                <a:cs typeface="Times New Roman"/>
              </a:rPr>
              <a:t>some </a:t>
            </a:r>
            <a:r>
              <a:rPr sz="682" spc="27" dirty="0">
                <a:latin typeface="Times New Roman"/>
                <a:cs typeface="Times New Roman"/>
              </a:rPr>
              <a:t>other</a:t>
            </a:r>
            <a:r>
              <a:rPr sz="682" spc="-82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function,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70923" y="1159551"/>
            <a:ext cx="26237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13874" algn="l"/>
              </a:tabLst>
            </a:pPr>
            <a:r>
              <a:rPr sz="682" spc="119" dirty="0">
                <a:latin typeface="Arial"/>
                <a:cs typeface="Arial"/>
              </a:rPr>
              <a:t>.	</a:t>
            </a:r>
            <a:r>
              <a:rPr sz="682" spc="-112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15785" y="1203313"/>
            <a:ext cx="6018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7" dirty="0">
                <a:latin typeface="DejaVu Serif"/>
                <a:cs typeface="DejaVu Serif"/>
              </a:rPr>
              <a:t>n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87979" y="1229429"/>
            <a:ext cx="61609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3" dirty="0">
                <a:latin typeface="DejaVu Serif"/>
                <a:cs typeface="DejaVu Serif"/>
              </a:rPr>
              <a:t>u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x</a:t>
            </a:r>
            <a:r>
              <a:rPr sz="682" spc="3" dirty="0">
                <a:latin typeface="Times New Roman"/>
                <a:cs typeface="Times New Roman"/>
              </a:rPr>
              <a:t>)</a:t>
            </a:r>
            <a:r>
              <a:rPr sz="682" spc="102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61114" y="1313631"/>
            <a:ext cx="3738563" cy="480440"/>
          </a:xfrm>
          <a:prstGeom prst="rect">
            <a:avLst/>
          </a:prstGeom>
        </p:spPr>
        <p:txBody>
          <a:bodyPr vert="horz" wrap="square" lIns="0" tIns="62345" rIns="0" bIns="0" rtlCol="0">
            <a:spAutoFit/>
          </a:bodyPr>
          <a:lstStyle/>
          <a:p>
            <a:pPr marL="8659">
              <a:spcBef>
                <a:spcPts val="491"/>
              </a:spcBef>
            </a:pPr>
            <a:r>
              <a:rPr sz="682" spc="34" dirty="0">
                <a:latin typeface="Times New Roman"/>
                <a:cs typeface="Times New Roman"/>
              </a:rPr>
              <a:t>then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all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terms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in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right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hand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side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-14" dirty="0">
                <a:latin typeface="Times New Roman"/>
                <a:cs typeface="Times New Roman"/>
              </a:rPr>
              <a:t>of</a:t>
            </a:r>
            <a:r>
              <a:rPr sz="682" spc="109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22</a:t>
            </a:r>
            <a:r>
              <a:rPr sz="682" spc="17" dirty="0">
                <a:latin typeface="Times New Roman"/>
                <a:cs typeface="Times New Roman"/>
              </a:rPr>
              <a:t>)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are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same,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and,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since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there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are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-34" dirty="0">
                <a:latin typeface="DejaVu Serif"/>
                <a:cs typeface="DejaVu Serif"/>
              </a:rPr>
              <a:t>n</a:t>
            </a:r>
            <a:r>
              <a:rPr sz="682" spc="10" dirty="0">
                <a:latin typeface="DejaVu Serif"/>
                <a:cs typeface="DejaVu Serif"/>
              </a:rPr>
              <a:t> </a:t>
            </a:r>
            <a:r>
              <a:rPr sz="682" spc="-14" dirty="0">
                <a:latin typeface="Times New Roman"/>
                <a:cs typeface="Times New Roman"/>
              </a:rPr>
              <a:t>of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them,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one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gets</a:t>
            </a:r>
            <a:endParaRPr sz="682">
              <a:latin typeface="Times New Roman"/>
              <a:cs typeface="Times New Roman"/>
            </a:endParaRPr>
          </a:p>
          <a:p>
            <a:pPr marL="331201" algn="ctr">
              <a:spcBef>
                <a:spcPts val="426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716" spc="46" baseline="31746" dirty="0">
                <a:latin typeface="DejaVu Sans"/>
                <a:cs typeface="DejaVu Sans"/>
              </a:rPr>
              <a:t>j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682" spc="31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DejaVu Serif"/>
                <a:cs typeface="DejaVu Serif"/>
              </a:rPr>
              <a:t>nu</a:t>
            </a:r>
            <a:r>
              <a:rPr sz="716" spc="15" baseline="31746" dirty="0">
                <a:latin typeface="DejaVu Serif"/>
                <a:cs typeface="DejaVu Serif"/>
              </a:rPr>
              <a:t>n</a:t>
            </a:r>
            <a:r>
              <a:rPr sz="716" spc="15" baseline="31746" dirty="0">
                <a:latin typeface="DejaVu Sans"/>
                <a:cs typeface="DejaVu Sans"/>
              </a:rPr>
              <a:t>−</a:t>
            </a:r>
            <a:r>
              <a:rPr sz="716" spc="15" baseline="31746" dirty="0">
                <a:latin typeface="Times New Roman"/>
                <a:cs typeface="Times New Roman"/>
              </a:rPr>
              <a:t>1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</a:t>
            </a:r>
            <a:r>
              <a:rPr sz="682" spc="10" dirty="0">
                <a:latin typeface="DejaVu Serif"/>
                <a:cs typeface="DejaVu Serif"/>
              </a:rPr>
              <a:t>u</a:t>
            </a:r>
            <a:r>
              <a:rPr sz="716" spc="15" baseline="31746" dirty="0">
                <a:latin typeface="DejaVu Sans"/>
                <a:cs typeface="DejaVu Sans"/>
              </a:rPr>
              <a:t>j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</a:t>
            </a:r>
            <a:r>
              <a:rPr sz="682" spc="10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  <a:p>
            <a:pPr marL="8659">
              <a:spcBef>
                <a:spcPts val="412"/>
              </a:spcBef>
            </a:pPr>
            <a:r>
              <a:rPr sz="682" spc="17" dirty="0">
                <a:latin typeface="Times New Roman"/>
                <a:cs typeface="Times New Roman"/>
              </a:rPr>
              <a:t>or, in </a:t>
            </a:r>
            <a:r>
              <a:rPr sz="682" spc="3" dirty="0">
                <a:latin typeface="Times New Roman"/>
                <a:cs typeface="Times New Roman"/>
              </a:rPr>
              <a:t>Leibniz’</a:t>
            </a:r>
            <a:r>
              <a:rPr sz="682" spc="126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notation,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61114" y="1878922"/>
            <a:ext cx="17101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(23)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780177" y="1952287"/>
            <a:ext cx="141576" cy="0"/>
          </a:xfrm>
          <a:custGeom>
            <a:avLst/>
            <a:gdLst/>
            <a:ahLst/>
            <a:cxnLst/>
            <a:rect l="l" t="t" r="r" b="b"/>
            <a:pathLst>
              <a:path w="207645">
                <a:moveTo>
                  <a:pt x="0" y="0"/>
                </a:moveTo>
                <a:lnTo>
                  <a:pt x="20716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" name="object 10"/>
          <p:cNvSpPr txBox="1"/>
          <p:nvPr/>
        </p:nvSpPr>
        <p:spPr>
          <a:xfrm>
            <a:off x="6139304" y="1843307"/>
            <a:ext cx="25760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7" dirty="0">
                <a:latin typeface="DejaVu Serif"/>
                <a:cs typeface="DejaVu Serif"/>
              </a:rPr>
              <a:t>n</a:t>
            </a:r>
            <a:r>
              <a:rPr sz="477" spc="27" dirty="0">
                <a:latin typeface="DejaVu Sans"/>
                <a:cs typeface="DejaVu Sans"/>
              </a:rPr>
              <a:t>−</a:t>
            </a:r>
            <a:r>
              <a:rPr sz="477" spc="27" dirty="0">
                <a:latin typeface="Times New Roman"/>
                <a:cs typeface="Times New Roman"/>
              </a:rPr>
              <a:t>1</a:t>
            </a:r>
            <a:r>
              <a:rPr sz="477" spc="-48" dirty="0">
                <a:latin typeface="Times New Roman"/>
                <a:cs typeface="Times New Roman"/>
              </a:rPr>
              <a:t> </a:t>
            </a:r>
            <a:r>
              <a:rPr sz="1023" spc="-102" baseline="13888" dirty="0">
                <a:latin typeface="DejaVu Serif"/>
                <a:cs typeface="DejaVu Serif"/>
              </a:rPr>
              <a:t>du</a:t>
            </a:r>
            <a:endParaRPr sz="1023" baseline="13888">
              <a:latin typeface="DejaVu Serif"/>
              <a:cs typeface="DejaVu Serif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293574" y="1952287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2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" name="object 12"/>
          <p:cNvSpPr txBox="1"/>
          <p:nvPr/>
        </p:nvSpPr>
        <p:spPr>
          <a:xfrm>
            <a:off x="5771518" y="1806542"/>
            <a:ext cx="625186" cy="245049"/>
          </a:xfrm>
          <a:prstGeom prst="rect">
            <a:avLst/>
          </a:prstGeom>
        </p:spPr>
        <p:txBody>
          <a:bodyPr vert="horz" wrap="square" lIns="0" tIns="22080" rIns="0" bIns="0" rtlCol="0">
            <a:spAutoFit/>
          </a:bodyPr>
          <a:lstStyle/>
          <a:p>
            <a:pPr marL="8659">
              <a:spcBef>
                <a:spcPts val="173"/>
              </a:spcBef>
            </a:pPr>
            <a:r>
              <a:rPr sz="682" spc="-37" dirty="0">
                <a:latin typeface="DejaVu Serif"/>
                <a:cs typeface="DejaVu Serif"/>
              </a:rPr>
              <a:t>du</a:t>
            </a:r>
            <a:r>
              <a:rPr sz="716" spc="-56" baseline="27777" dirty="0">
                <a:latin typeface="DejaVu Serif"/>
                <a:cs typeface="DejaVu Serif"/>
              </a:rPr>
              <a:t>n</a:t>
            </a:r>
            <a:endParaRPr sz="716" baseline="27777">
              <a:latin typeface="DejaVu Serif"/>
              <a:cs typeface="DejaVu Serif"/>
            </a:endParaRPr>
          </a:p>
          <a:p>
            <a:pPr marL="32038">
              <a:spcBef>
                <a:spcPts val="109"/>
              </a:spcBef>
              <a:tabLst>
                <a:tab pos="521696" algn="l"/>
              </a:tabLst>
            </a:pPr>
            <a:r>
              <a:rPr sz="682" spc="-41" dirty="0">
                <a:latin typeface="DejaVu Serif"/>
                <a:cs typeface="DejaVu Serif"/>
              </a:rPr>
              <a:t>dx	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47072" y="1878922"/>
            <a:ext cx="48404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50694" algn="l"/>
              </a:tabLst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erif"/>
                <a:cs typeface="DejaVu Serif"/>
              </a:rPr>
              <a:t>nu</a:t>
            </a:r>
            <a:r>
              <a:rPr sz="682" dirty="0">
                <a:latin typeface="DejaVu Serif"/>
                <a:cs typeface="DejaVu Serif"/>
              </a:rPr>
              <a:t>	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61113" y="2134695"/>
            <a:ext cx="4080164" cy="46189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marR="3464" indent="154993">
              <a:spcBef>
                <a:spcPts val="65"/>
              </a:spcBef>
            </a:pPr>
            <a:r>
              <a:rPr sz="682" b="1" spc="-10" dirty="0">
                <a:latin typeface="Georgia"/>
                <a:cs typeface="Georgia"/>
              </a:rPr>
              <a:t>7.3. </a:t>
            </a:r>
            <a:r>
              <a:rPr sz="682" b="1" spc="3" dirty="0">
                <a:latin typeface="Georgia"/>
                <a:cs typeface="Georgia"/>
              </a:rPr>
              <a:t>The </a:t>
            </a:r>
            <a:r>
              <a:rPr sz="682" b="1" spc="-31" dirty="0">
                <a:latin typeface="Georgia"/>
                <a:cs typeface="Georgia"/>
              </a:rPr>
              <a:t>Power </a:t>
            </a:r>
            <a:r>
              <a:rPr sz="682" b="1" spc="-10" dirty="0">
                <a:latin typeface="Georgia"/>
                <a:cs typeface="Georgia"/>
              </a:rPr>
              <a:t>Rule </a:t>
            </a:r>
            <a:r>
              <a:rPr sz="682" b="1" spc="-37" dirty="0">
                <a:latin typeface="Georgia"/>
                <a:cs typeface="Georgia"/>
              </a:rPr>
              <a:t>for </a:t>
            </a:r>
            <a:r>
              <a:rPr sz="682" b="1" spc="-7" dirty="0">
                <a:latin typeface="Georgia"/>
                <a:cs typeface="Georgia"/>
              </a:rPr>
              <a:t>Negative </a:t>
            </a:r>
            <a:r>
              <a:rPr sz="682" b="1" spc="-20" dirty="0">
                <a:latin typeface="Georgia"/>
                <a:cs typeface="Georgia"/>
              </a:rPr>
              <a:t>Integer </a:t>
            </a:r>
            <a:r>
              <a:rPr sz="682" b="1" spc="-17" dirty="0">
                <a:latin typeface="Georgia"/>
                <a:cs typeface="Georgia"/>
              </a:rPr>
              <a:t>Exponents </a:t>
            </a:r>
            <a:r>
              <a:rPr sz="682" b="1" spc="-10" dirty="0">
                <a:latin typeface="Georgia"/>
                <a:cs typeface="Georgia"/>
              </a:rPr>
              <a:t>.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3" dirty="0">
                <a:latin typeface="Times New Roman"/>
                <a:cs typeface="Times New Roman"/>
              </a:rPr>
              <a:t>have </a:t>
            </a:r>
            <a:r>
              <a:rPr sz="682" spc="24" dirty="0">
                <a:latin typeface="Times New Roman"/>
                <a:cs typeface="Times New Roman"/>
              </a:rPr>
              <a:t>just </a:t>
            </a:r>
            <a:r>
              <a:rPr sz="682" spc="7" dirty="0">
                <a:latin typeface="Times New Roman"/>
                <a:cs typeface="Times New Roman"/>
              </a:rPr>
              <a:t>proved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dirty="0">
                <a:latin typeface="Times New Roman"/>
                <a:cs typeface="Times New Roman"/>
              </a:rPr>
              <a:t>power </a:t>
            </a:r>
            <a:r>
              <a:rPr sz="682" spc="10" dirty="0">
                <a:latin typeface="Times New Roman"/>
                <a:cs typeface="Times New Roman"/>
              </a:rPr>
              <a:t>rule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23</a:t>
            </a:r>
            <a:r>
              <a:rPr sz="682" spc="17" dirty="0">
                <a:latin typeface="Times New Roman"/>
                <a:cs typeface="Times New Roman"/>
              </a:rPr>
              <a:t>)  assuming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14" dirty="0">
                <a:latin typeface="Times New Roman"/>
                <a:cs typeface="Times New Roman"/>
              </a:rPr>
              <a:t>positive </a:t>
            </a:r>
            <a:r>
              <a:rPr sz="682" spc="17" dirty="0">
                <a:latin typeface="Times New Roman"/>
                <a:cs typeface="Times New Roman"/>
              </a:rPr>
              <a:t>integer.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rule </a:t>
            </a:r>
            <a:r>
              <a:rPr sz="682" spc="24" dirty="0">
                <a:latin typeface="Times New Roman"/>
                <a:cs typeface="Times New Roman"/>
              </a:rPr>
              <a:t>actually </a:t>
            </a:r>
            <a:r>
              <a:rPr sz="682" spc="14" dirty="0">
                <a:latin typeface="Times New Roman"/>
                <a:cs typeface="Times New Roman"/>
              </a:rPr>
              <a:t>holds </a:t>
            </a:r>
            <a:r>
              <a:rPr sz="682" spc="3" dirty="0">
                <a:latin typeface="Times New Roman"/>
                <a:cs typeface="Times New Roman"/>
              </a:rPr>
              <a:t>for </a:t>
            </a:r>
            <a:r>
              <a:rPr sz="682" spc="10" dirty="0">
                <a:latin typeface="Times New Roman"/>
                <a:cs typeface="Times New Roman"/>
              </a:rPr>
              <a:t>all </a:t>
            </a:r>
            <a:r>
              <a:rPr sz="682" spc="17" dirty="0">
                <a:latin typeface="Times New Roman"/>
                <a:cs typeface="Times New Roman"/>
              </a:rPr>
              <a:t>real </a:t>
            </a:r>
            <a:r>
              <a:rPr sz="682" spc="20" dirty="0">
                <a:latin typeface="Times New Roman"/>
                <a:cs typeface="Times New Roman"/>
              </a:rPr>
              <a:t>exponents </a:t>
            </a:r>
            <a:r>
              <a:rPr sz="682" spc="-10" dirty="0">
                <a:latin typeface="DejaVu Serif"/>
                <a:cs typeface="DejaVu Serif"/>
              </a:rPr>
              <a:t>n</a:t>
            </a:r>
            <a:r>
              <a:rPr sz="682" spc="-10" dirty="0">
                <a:latin typeface="Times New Roman"/>
                <a:cs typeface="Times New Roman"/>
              </a:rPr>
              <a:t>, </a:t>
            </a:r>
            <a:r>
              <a:rPr sz="682" spc="48" dirty="0">
                <a:latin typeface="Times New Roman"/>
                <a:cs typeface="Times New Roman"/>
              </a:rPr>
              <a:t>but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proof </a:t>
            </a:r>
            <a:r>
              <a:rPr sz="682" dirty="0">
                <a:latin typeface="Times New Roman"/>
                <a:cs typeface="Times New Roman"/>
              </a:rPr>
              <a:t>is</a:t>
            </a:r>
            <a:r>
              <a:rPr sz="682" spc="133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harder.</a:t>
            </a:r>
            <a:endParaRPr sz="682">
              <a:latin typeface="Times New Roman"/>
              <a:cs typeface="Times New Roman"/>
            </a:endParaRPr>
          </a:p>
          <a:p>
            <a:pPr marL="163652">
              <a:lnSpc>
                <a:spcPts val="818"/>
              </a:lnSpc>
              <a:spcBef>
                <a:spcPts val="293"/>
              </a:spcBef>
            </a:pPr>
            <a:r>
              <a:rPr sz="682" spc="10" dirty="0">
                <a:latin typeface="Times New Roman"/>
                <a:cs typeface="Times New Roman"/>
              </a:rPr>
              <a:t>Here </a:t>
            </a:r>
            <a:r>
              <a:rPr sz="682" spc="-17" dirty="0">
                <a:latin typeface="Times New Roman"/>
                <a:cs typeface="Times New Roman"/>
              </a:rPr>
              <a:t>we </a:t>
            </a:r>
            <a:r>
              <a:rPr sz="682" spc="3" dirty="0">
                <a:latin typeface="Times New Roman"/>
                <a:cs typeface="Times New Roman"/>
              </a:rPr>
              <a:t>prove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Power </a:t>
            </a:r>
            <a:r>
              <a:rPr sz="682" spc="17" dirty="0">
                <a:latin typeface="Times New Roman"/>
                <a:cs typeface="Times New Roman"/>
              </a:rPr>
              <a:t>Rule </a:t>
            </a:r>
            <a:r>
              <a:rPr sz="682" spc="3" dirty="0">
                <a:latin typeface="Times New Roman"/>
                <a:cs typeface="Times New Roman"/>
              </a:rPr>
              <a:t>for </a:t>
            </a:r>
            <a:r>
              <a:rPr sz="682" spc="14" dirty="0">
                <a:latin typeface="Times New Roman"/>
                <a:cs typeface="Times New Roman"/>
              </a:rPr>
              <a:t>negative </a:t>
            </a:r>
            <a:r>
              <a:rPr sz="682" spc="17" dirty="0">
                <a:latin typeface="Times New Roman"/>
                <a:cs typeface="Times New Roman"/>
              </a:rPr>
              <a:t>exponents </a:t>
            </a:r>
            <a:r>
              <a:rPr sz="682" spc="10" dirty="0">
                <a:latin typeface="Times New Roman"/>
                <a:cs typeface="Times New Roman"/>
              </a:rPr>
              <a:t>using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Quotient </a:t>
            </a:r>
            <a:r>
              <a:rPr sz="682" spc="17" dirty="0">
                <a:latin typeface="Times New Roman"/>
                <a:cs typeface="Times New Roman"/>
              </a:rPr>
              <a:t>Rule. </a:t>
            </a:r>
            <a:r>
              <a:rPr sz="682" spc="14" dirty="0">
                <a:latin typeface="Times New Roman"/>
                <a:cs typeface="Times New Roman"/>
              </a:rPr>
              <a:t>Suppose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spc="136" dirty="0">
                <a:latin typeface="Times New Roman"/>
                <a:cs typeface="Times New Roman"/>
              </a:rPr>
              <a:t>= </a:t>
            </a:r>
            <a:r>
              <a:rPr sz="682" spc="-48" dirty="0">
                <a:latin typeface="DejaVu Sans"/>
                <a:cs typeface="DejaVu Sans"/>
              </a:rPr>
              <a:t>−</a:t>
            </a:r>
            <a:r>
              <a:rPr sz="682" spc="-48" dirty="0">
                <a:latin typeface="DejaVu Serif"/>
                <a:cs typeface="DejaVu Serif"/>
              </a:rPr>
              <a:t>m</a:t>
            </a:r>
            <a:r>
              <a:rPr sz="682" spc="-92" dirty="0">
                <a:latin typeface="DejaVu Serif"/>
                <a:cs typeface="DejaVu Serif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where</a:t>
            </a:r>
            <a:endParaRPr sz="682">
              <a:latin typeface="Times New Roman"/>
              <a:cs typeface="Times New Roman"/>
            </a:endParaRPr>
          </a:p>
          <a:p>
            <a:pPr marL="8659">
              <a:lnSpc>
                <a:spcPts val="818"/>
              </a:lnSpc>
            </a:pPr>
            <a:r>
              <a:rPr sz="682" spc="-51" dirty="0">
                <a:latin typeface="DejaVu Serif"/>
                <a:cs typeface="DejaVu Serif"/>
              </a:rPr>
              <a:t>m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14" dirty="0">
                <a:latin typeface="Times New Roman"/>
                <a:cs typeface="Times New Roman"/>
              </a:rPr>
              <a:t>positive </a:t>
            </a:r>
            <a:r>
              <a:rPr sz="682" spc="17" dirty="0">
                <a:latin typeface="Times New Roman"/>
                <a:cs typeface="Times New Roman"/>
              </a:rPr>
              <a:t>integer. </a:t>
            </a:r>
            <a:r>
              <a:rPr sz="682" spc="34" dirty="0">
                <a:latin typeface="Times New Roman"/>
                <a:cs typeface="Times New Roman"/>
              </a:rPr>
              <a:t>Then the </a:t>
            </a:r>
            <a:r>
              <a:rPr sz="682" spc="27" dirty="0">
                <a:latin typeface="Times New Roman"/>
                <a:cs typeface="Times New Roman"/>
              </a:rPr>
              <a:t>Quotient </a:t>
            </a:r>
            <a:r>
              <a:rPr sz="682" spc="17" dirty="0">
                <a:latin typeface="Times New Roman"/>
                <a:cs typeface="Times New Roman"/>
              </a:rPr>
              <a:t>Rule </a:t>
            </a:r>
            <a:r>
              <a:rPr sz="682" spc="14" dirty="0">
                <a:latin typeface="Times New Roman"/>
                <a:cs typeface="Times New Roman"/>
              </a:rPr>
              <a:t>tells </a:t>
            </a:r>
            <a:r>
              <a:rPr sz="682" spc="17" dirty="0">
                <a:latin typeface="Times New Roman"/>
                <a:cs typeface="Times New Roman"/>
              </a:rPr>
              <a:t>us</a:t>
            </a:r>
            <a:r>
              <a:rPr sz="682" spc="-37" dirty="0">
                <a:latin typeface="Times New Roman"/>
                <a:cs typeface="Times New Roman"/>
              </a:rPr>
              <a:t> </a:t>
            </a:r>
            <a:r>
              <a:rPr sz="682" spc="55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20712" y="2689160"/>
            <a:ext cx="44118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16914" algn="l"/>
              </a:tabLst>
            </a:pPr>
            <a:r>
              <a:rPr sz="477" spc="27" dirty="0">
                <a:latin typeface="DejaVu Serif"/>
                <a:cs typeface="DejaVu Serif"/>
              </a:rPr>
              <a:t>n </a:t>
            </a:r>
            <a:r>
              <a:rPr sz="477" spc="-7" dirty="0">
                <a:latin typeface="DejaVu Serif"/>
                <a:cs typeface="DejaVu Serif"/>
              </a:rPr>
              <a:t> </a:t>
            </a:r>
            <a:r>
              <a:rPr sz="477" spc="24" dirty="0">
                <a:latin typeface="DejaVu Sans"/>
                <a:cs typeface="DejaVu Sans"/>
              </a:rPr>
              <a:t>j</a:t>
            </a:r>
            <a:r>
              <a:rPr sz="477" dirty="0">
                <a:latin typeface="DejaVu Sans"/>
                <a:cs typeface="DejaVu Sans"/>
              </a:rPr>
              <a:t>	</a:t>
            </a:r>
            <a:r>
              <a:rPr sz="477" spc="24" dirty="0">
                <a:latin typeface="DejaVu Sans"/>
                <a:cs typeface="DejaVu Sans"/>
              </a:rPr>
              <a:t>−</a:t>
            </a:r>
            <a:r>
              <a:rPr sz="477" spc="27" dirty="0">
                <a:latin typeface="DejaVu Serif"/>
                <a:cs typeface="DejaVu Serif"/>
              </a:rPr>
              <a:t>m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40437" y="2629025"/>
            <a:ext cx="26540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16904" algn="l"/>
              </a:tabLst>
            </a:pPr>
            <a:r>
              <a:rPr sz="682" spc="119" dirty="0">
                <a:latin typeface="Arial"/>
                <a:cs typeface="Arial"/>
              </a:rPr>
              <a:t>.	</a:t>
            </a:r>
            <a:r>
              <a:rPr sz="682" spc="-112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88354" y="2672778"/>
            <a:ext cx="3723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37775" y="2698903"/>
            <a:ext cx="68320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606985" algn="l"/>
              </a:tabLst>
            </a:pP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-65" dirty="0">
                <a:latin typeface="DejaVu Serif"/>
                <a:cs typeface="DejaVu Serif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682" dirty="0">
                <a:latin typeface="Times New Roman"/>
                <a:cs typeface="Times New Roman"/>
              </a:rPr>
              <a:t> </a:t>
            </a:r>
            <a:r>
              <a:rPr sz="682" spc="3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dirty="0">
                <a:latin typeface="Times New Roman"/>
                <a:cs typeface="Times New Roman"/>
              </a:rPr>
              <a:t>  </a:t>
            </a:r>
            <a:r>
              <a:rPr sz="682" spc="-14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u</a:t>
            </a:r>
            <a:r>
              <a:rPr sz="682" dirty="0">
                <a:latin typeface="DejaVu Serif"/>
                <a:cs typeface="DejaVu Serif"/>
              </a:rPr>
              <a:t>	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01429" y="2640541"/>
            <a:ext cx="13248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5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682" u="sng" spc="-6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101429" y="2733150"/>
            <a:ext cx="12815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1023" spc="-76" baseline="-16666" dirty="0">
                <a:latin typeface="DejaVu Serif"/>
                <a:cs typeface="DejaVu Serif"/>
              </a:rPr>
              <a:t>u</a:t>
            </a:r>
            <a:r>
              <a:rPr sz="477" spc="27" dirty="0">
                <a:latin typeface="DejaVu Serif"/>
                <a:cs typeface="DejaVu Serif"/>
              </a:rPr>
              <a:t>m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27576" y="2577260"/>
            <a:ext cx="28012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07380" algn="l"/>
              </a:tabLst>
            </a:pPr>
            <a:r>
              <a:rPr sz="682" spc="310" dirty="0">
                <a:latin typeface="Arial"/>
                <a:cs typeface="Arial"/>
              </a:rPr>
              <a:t>.	</a:t>
            </a:r>
            <a:r>
              <a:rPr sz="682" spc="78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90197" y="2621022"/>
            <a:ext cx="3723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338368" y="2671808"/>
            <a:ext cx="159760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51" dirty="0">
                <a:latin typeface="Times New Roman"/>
                <a:cs typeface="Times New Roman"/>
              </a:rPr>
              <a:t>Q.R.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375870" y="2698903"/>
            <a:ext cx="844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589127" y="2640541"/>
            <a:ext cx="21950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spc="-51" dirty="0">
                <a:latin typeface="DejaVu Serif"/>
                <a:cs typeface="DejaVu Serif"/>
              </a:rPr>
              <a:t>u</a:t>
            </a:r>
            <a:r>
              <a:rPr sz="716" spc="92" baseline="27777" dirty="0">
                <a:latin typeface="DejaVu Serif"/>
                <a:cs typeface="DejaVu Serif"/>
              </a:rPr>
              <a:t>m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716" spc="35" baseline="27777" dirty="0">
                <a:latin typeface="DejaVu Sans"/>
                <a:cs typeface="DejaVu Sans"/>
              </a:rPr>
              <a:t>j</a:t>
            </a:r>
            <a:endParaRPr sz="716" baseline="27777">
              <a:latin typeface="DejaVu Sans"/>
              <a:cs typeface="DejaVu San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590538" y="2772260"/>
            <a:ext cx="220807" cy="0"/>
          </a:xfrm>
          <a:custGeom>
            <a:avLst/>
            <a:gdLst/>
            <a:ahLst/>
            <a:cxnLst/>
            <a:rect l="l" t="t" r="r" b="b"/>
            <a:pathLst>
              <a:path w="323850">
                <a:moveTo>
                  <a:pt x="0" y="0"/>
                </a:moveTo>
                <a:lnTo>
                  <a:pt x="32371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" name="object 27"/>
          <p:cNvSpPr txBox="1"/>
          <p:nvPr/>
        </p:nvSpPr>
        <p:spPr>
          <a:xfrm>
            <a:off x="6504432" y="2758079"/>
            <a:ext cx="34982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1023" spc="-66" baseline="38888" dirty="0">
                <a:latin typeface="DejaVu Sans"/>
                <a:cs typeface="DejaVu Sans"/>
              </a:rPr>
              <a:t>−</a:t>
            </a:r>
            <a:r>
              <a:rPr sz="1023" spc="-230" baseline="38888" dirty="0">
                <a:latin typeface="DejaVu Sans"/>
                <a:cs typeface="DejaVu Sans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u</a:t>
            </a:r>
            <a:r>
              <a:rPr sz="716" spc="30" baseline="23809" dirty="0">
                <a:latin typeface="DejaVu Serif"/>
                <a:cs typeface="DejaVu Serif"/>
              </a:rPr>
              <a:t>m</a:t>
            </a:r>
            <a:r>
              <a:rPr sz="682" spc="20" dirty="0">
                <a:latin typeface="Times New Roman"/>
                <a:cs typeface="Times New Roman"/>
              </a:rPr>
              <a:t>)</a:t>
            </a:r>
            <a:r>
              <a:rPr sz="716" spc="30" baseline="23809" dirty="0">
                <a:latin typeface="Times New Roman"/>
                <a:cs typeface="Times New Roman"/>
              </a:rPr>
              <a:t>2</a:t>
            </a:r>
            <a:r>
              <a:rPr sz="716" spc="-41" baseline="23809" dirty="0">
                <a:latin typeface="Times New Roman"/>
                <a:cs typeface="Times New Roman"/>
              </a:rPr>
              <a:t> </a:t>
            </a:r>
            <a:r>
              <a:rPr sz="1023" spc="-46" baseline="38888" dirty="0">
                <a:latin typeface="DejaVu Serif"/>
                <a:cs typeface="DejaVu Serif"/>
              </a:rPr>
              <a:t>.</a:t>
            </a:r>
            <a:endParaRPr sz="1023" baseline="38888">
              <a:latin typeface="DejaVu Serif"/>
              <a:cs typeface="DejaVu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217665" y="3114824"/>
            <a:ext cx="11776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7" dirty="0">
                <a:latin typeface="DejaVu Serif"/>
                <a:cs typeface="DejaVu Serif"/>
              </a:rPr>
              <a:t>n</a:t>
            </a:r>
            <a:r>
              <a:rPr sz="477" spc="89" dirty="0">
                <a:latin typeface="DejaVu Serif"/>
                <a:cs typeface="DejaVu Serif"/>
              </a:rPr>
              <a:t> </a:t>
            </a: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134737" y="3124567"/>
            <a:ext cx="38706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10" dirty="0">
                <a:latin typeface="Times New Roman"/>
                <a:cs typeface="Times New Roman"/>
              </a:rPr>
              <a:t>(</a:t>
            </a:r>
            <a:r>
              <a:rPr sz="682" spc="-10" dirty="0">
                <a:latin typeface="DejaVu Serif"/>
                <a:cs typeface="DejaVu Serif"/>
              </a:rPr>
              <a:t>u </a:t>
            </a:r>
            <a:r>
              <a:rPr sz="682" spc="34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112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endParaRPr sz="682">
              <a:latin typeface="DejaVu Sans"/>
              <a:cs typeface="DejaVu San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061114" y="2894114"/>
            <a:ext cx="2912052" cy="249858"/>
          </a:xfrm>
          <a:prstGeom prst="rect">
            <a:avLst/>
          </a:prstGeom>
        </p:spPr>
        <p:txBody>
          <a:bodyPr vert="horz" wrap="square" lIns="0" tIns="26843" rIns="0" bIns="0" rtlCol="0">
            <a:spAutoFit/>
          </a:bodyPr>
          <a:lstStyle/>
          <a:p>
            <a:pPr marL="8659">
              <a:spcBef>
                <a:spcPts val="211"/>
              </a:spcBef>
            </a:pPr>
            <a:r>
              <a:rPr sz="682" spc="3" dirty="0">
                <a:latin typeface="Times New Roman"/>
                <a:cs typeface="Times New Roman"/>
              </a:rPr>
              <a:t>Since </a:t>
            </a:r>
            <a:r>
              <a:rPr sz="682" spc="-51" dirty="0">
                <a:latin typeface="DejaVu Serif"/>
                <a:cs typeface="DejaVu Serif"/>
              </a:rPr>
              <a:t>m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14" dirty="0">
                <a:latin typeface="Times New Roman"/>
                <a:cs typeface="Times New Roman"/>
              </a:rPr>
              <a:t>positive </a:t>
            </a:r>
            <a:r>
              <a:rPr sz="682" spc="17" dirty="0">
                <a:latin typeface="Times New Roman"/>
                <a:cs typeface="Times New Roman"/>
              </a:rPr>
              <a:t>integer,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24" dirty="0">
                <a:latin typeface="Times New Roman"/>
                <a:cs typeface="Times New Roman"/>
              </a:rPr>
              <a:t>can </a:t>
            </a:r>
            <a:r>
              <a:rPr sz="682" spc="10" dirty="0">
                <a:latin typeface="Times New Roman"/>
                <a:cs typeface="Times New Roman"/>
              </a:rPr>
              <a:t>use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23</a:t>
            </a:r>
            <a:r>
              <a:rPr sz="682" spc="17" dirty="0">
                <a:latin typeface="Times New Roman"/>
                <a:cs typeface="Times New Roman"/>
              </a:rPr>
              <a:t>), </a:t>
            </a:r>
            <a:r>
              <a:rPr sz="682" dirty="0">
                <a:latin typeface="Times New Roman"/>
                <a:cs typeface="Times New Roman"/>
              </a:rPr>
              <a:t>so 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u</a:t>
            </a:r>
            <a:r>
              <a:rPr sz="716" spc="30" baseline="27777" dirty="0">
                <a:latin typeface="DejaVu Serif"/>
                <a:cs typeface="DejaVu Serif"/>
              </a:rPr>
              <a:t>m</a:t>
            </a:r>
            <a:r>
              <a:rPr sz="682" spc="20" dirty="0">
                <a:latin typeface="Times New Roman"/>
                <a:cs typeface="Times New Roman"/>
              </a:rPr>
              <a:t>)</a:t>
            </a:r>
            <a:r>
              <a:rPr sz="716" spc="30" baseline="27777" dirty="0">
                <a:latin typeface="DejaVu Sans"/>
                <a:cs typeface="DejaVu Sans"/>
              </a:rPr>
              <a:t>j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17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DejaVu Serif"/>
                <a:cs typeface="DejaVu Serif"/>
              </a:rPr>
              <a:t>mu</a:t>
            </a:r>
            <a:r>
              <a:rPr sz="716" spc="5" baseline="27777" dirty="0">
                <a:latin typeface="DejaVu Serif"/>
                <a:cs typeface="DejaVu Serif"/>
              </a:rPr>
              <a:t>m</a:t>
            </a:r>
            <a:r>
              <a:rPr sz="716" spc="5" baseline="27777" dirty="0">
                <a:latin typeface="DejaVu Sans"/>
                <a:cs typeface="DejaVu Sans"/>
              </a:rPr>
              <a:t>−</a:t>
            </a:r>
            <a:r>
              <a:rPr sz="716" spc="5" baseline="27777" dirty="0">
                <a:latin typeface="Times New Roman"/>
                <a:cs typeface="Times New Roman"/>
              </a:rPr>
              <a:t>1</a:t>
            </a:r>
            <a:r>
              <a:rPr sz="682" spc="3" dirty="0">
                <a:latin typeface="Times New Roman"/>
                <a:cs typeface="Times New Roman"/>
              </a:rPr>
              <a:t>,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14" dirty="0">
                <a:latin typeface="Times New Roman"/>
                <a:cs typeface="Times New Roman"/>
              </a:rPr>
              <a:t>hence</a:t>
            </a:r>
            <a:endParaRPr sz="682">
              <a:latin typeface="Times New Roman"/>
              <a:cs typeface="Times New Roman"/>
            </a:endParaRPr>
          </a:p>
          <a:p>
            <a:pPr marL="422985" algn="ctr">
              <a:spcBef>
                <a:spcPts val="143"/>
              </a:spcBef>
            </a:pPr>
            <a:r>
              <a:rPr sz="1023" spc="-5" baseline="-19444" dirty="0">
                <a:latin typeface="DejaVu Serif"/>
                <a:cs typeface="DejaVu Serif"/>
              </a:rPr>
              <a:t>mu</a:t>
            </a:r>
            <a:r>
              <a:rPr sz="477" spc="-3" dirty="0">
                <a:latin typeface="DejaVu Serif"/>
                <a:cs typeface="DejaVu Serif"/>
              </a:rPr>
              <a:t>m</a:t>
            </a:r>
            <a:r>
              <a:rPr sz="477" spc="-3" dirty="0">
                <a:latin typeface="DejaVu Sans"/>
                <a:cs typeface="DejaVu Sans"/>
              </a:rPr>
              <a:t>−</a:t>
            </a:r>
            <a:r>
              <a:rPr sz="477" spc="-3" dirty="0">
                <a:latin typeface="Times New Roman"/>
                <a:cs typeface="Times New Roman"/>
              </a:rPr>
              <a:t>1  </a:t>
            </a:r>
            <a:r>
              <a:rPr sz="1023" spc="-46" baseline="-19444" dirty="0">
                <a:latin typeface="DejaVu Sans"/>
                <a:cs typeface="DejaVu Sans"/>
              </a:rPr>
              <a:t>·</a:t>
            </a:r>
            <a:r>
              <a:rPr sz="1023" spc="-179" baseline="-19444" dirty="0">
                <a:latin typeface="DejaVu Sans"/>
                <a:cs typeface="DejaVu Sans"/>
              </a:rPr>
              <a:t> </a:t>
            </a:r>
            <a:r>
              <a:rPr sz="1023" spc="-20" baseline="-19444" dirty="0">
                <a:latin typeface="DejaVu Serif"/>
                <a:cs typeface="DejaVu Serif"/>
              </a:rPr>
              <a:t>u</a:t>
            </a:r>
            <a:r>
              <a:rPr sz="477" spc="-1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523513" y="3197923"/>
            <a:ext cx="415203" cy="0"/>
          </a:xfrm>
          <a:custGeom>
            <a:avLst/>
            <a:gdLst/>
            <a:ahLst/>
            <a:cxnLst/>
            <a:rect l="l" t="t" r="r" b="b"/>
            <a:pathLst>
              <a:path w="608964">
                <a:moveTo>
                  <a:pt x="0" y="0"/>
                </a:moveTo>
                <a:lnTo>
                  <a:pt x="60845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" name="object 32"/>
          <p:cNvSpPr txBox="1"/>
          <p:nvPr/>
        </p:nvSpPr>
        <p:spPr>
          <a:xfrm>
            <a:off x="5647624" y="3158822"/>
            <a:ext cx="16235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1023" spc="-76" baseline="-16666" dirty="0">
                <a:latin typeface="DejaVu Serif"/>
                <a:cs typeface="DejaVu Serif"/>
              </a:rPr>
              <a:t>u</a:t>
            </a:r>
            <a:r>
              <a:rPr sz="477" spc="31" dirty="0">
                <a:latin typeface="Times New Roman"/>
                <a:cs typeface="Times New Roman"/>
              </a:rPr>
              <a:t>2</a:t>
            </a:r>
            <a:r>
              <a:rPr sz="477" spc="27" dirty="0">
                <a:latin typeface="DejaVu Serif"/>
                <a:cs typeface="DejaVu Serif"/>
              </a:rPr>
              <a:t>m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964018" y="3124567"/>
            <a:ext cx="109321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7" dirty="0">
                <a:latin typeface="DejaVu Sans"/>
                <a:cs typeface="DejaVu Sans"/>
              </a:rPr>
              <a:t>−</a:t>
            </a:r>
            <a:r>
              <a:rPr sz="682" spc="-7" dirty="0">
                <a:latin typeface="DejaVu Serif"/>
                <a:cs typeface="DejaVu Serif"/>
              </a:rPr>
              <a:t>mu</a:t>
            </a:r>
            <a:r>
              <a:rPr sz="716" spc="-10" baseline="31746" dirty="0">
                <a:latin typeface="DejaVu Sans"/>
                <a:cs typeface="DejaVu Sans"/>
              </a:rPr>
              <a:t>−</a:t>
            </a:r>
            <a:r>
              <a:rPr sz="716" spc="-10" baseline="31746" dirty="0">
                <a:latin typeface="DejaVu Serif"/>
                <a:cs typeface="DejaVu Serif"/>
              </a:rPr>
              <a:t>m</a:t>
            </a:r>
            <a:r>
              <a:rPr sz="716" spc="-10" baseline="31746" dirty="0">
                <a:latin typeface="DejaVu Sans"/>
                <a:cs typeface="DejaVu Sans"/>
              </a:rPr>
              <a:t>−</a:t>
            </a:r>
            <a:r>
              <a:rPr sz="716" spc="-10" baseline="31746" dirty="0">
                <a:latin typeface="Times New Roman"/>
                <a:cs typeface="Times New Roman"/>
              </a:rPr>
              <a:t>1 </a:t>
            </a:r>
            <a:r>
              <a:rPr sz="682" spc="-31" dirty="0">
                <a:latin typeface="DejaVu Sans"/>
                <a:cs typeface="DejaVu Sans"/>
              </a:rPr>
              <a:t>· </a:t>
            </a:r>
            <a:r>
              <a:rPr sz="682" spc="-14" dirty="0">
                <a:latin typeface="DejaVu Serif"/>
                <a:cs typeface="DejaVu Serif"/>
              </a:rPr>
              <a:t>u</a:t>
            </a:r>
            <a:r>
              <a:rPr sz="716" spc="-20" baseline="31746" dirty="0">
                <a:latin typeface="DejaVu Sans"/>
                <a:cs typeface="DejaVu Sans"/>
              </a:rPr>
              <a:t>j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31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nu</a:t>
            </a:r>
            <a:r>
              <a:rPr sz="716" baseline="31746" dirty="0">
                <a:latin typeface="DejaVu Serif"/>
                <a:cs typeface="DejaVu Serif"/>
              </a:rPr>
              <a:t>n</a:t>
            </a:r>
            <a:r>
              <a:rPr sz="716" baseline="31746" dirty="0">
                <a:latin typeface="DejaVu Sans"/>
                <a:cs typeface="DejaVu Sans"/>
              </a:rPr>
              <a:t>−</a:t>
            </a:r>
            <a:r>
              <a:rPr sz="716" baseline="31746" dirty="0">
                <a:latin typeface="Times New Roman"/>
                <a:cs typeface="Times New Roman"/>
              </a:rPr>
              <a:t>1</a:t>
            </a:r>
            <a:r>
              <a:rPr sz="682" dirty="0">
                <a:latin typeface="DejaVu Serif"/>
                <a:cs typeface="DejaVu Serif"/>
              </a:rPr>
              <a:t>u</a:t>
            </a:r>
            <a:r>
              <a:rPr sz="716" baseline="31746" dirty="0">
                <a:latin typeface="DejaVu Sans"/>
                <a:cs typeface="DejaVu Sans"/>
              </a:rPr>
              <a:t>j</a:t>
            </a:r>
            <a:r>
              <a:rPr sz="682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057831" y="3375542"/>
            <a:ext cx="4085359" cy="104038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1689" marR="14720" indent="154993" algn="just">
              <a:spcBef>
                <a:spcPts val="65"/>
              </a:spcBef>
            </a:pPr>
            <a:r>
              <a:rPr sz="682" b="1" spc="-14" dirty="0">
                <a:latin typeface="Georgia"/>
                <a:cs typeface="Georgia"/>
              </a:rPr>
              <a:t>7.4. </a:t>
            </a:r>
            <a:r>
              <a:rPr sz="682" b="1" spc="3" dirty="0">
                <a:latin typeface="Georgia"/>
                <a:cs typeface="Georgia"/>
              </a:rPr>
              <a:t>The </a:t>
            </a:r>
            <a:r>
              <a:rPr sz="682" b="1" spc="-31" dirty="0">
                <a:latin typeface="Georgia"/>
                <a:cs typeface="Georgia"/>
              </a:rPr>
              <a:t>Power </a:t>
            </a:r>
            <a:r>
              <a:rPr sz="682" b="1" spc="-10" dirty="0">
                <a:latin typeface="Georgia"/>
                <a:cs typeface="Georgia"/>
              </a:rPr>
              <a:t>Rule </a:t>
            </a:r>
            <a:r>
              <a:rPr sz="682" b="1" spc="-37" dirty="0">
                <a:latin typeface="Georgia"/>
                <a:cs typeface="Georgia"/>
              </a:rPr>
              <a:t>for </a:t>
            </a:r>
            <a:r>
              <a:rPr sz="682" b="1" spc="-14" dirty="0">
                <a:latin typeface="Georgia"/>
                <a:cs typeface="Georgia"/>
              </a:rPr>
              <a:t>Rational </a:t>
            </a:r>
            <a:r>
              <a:rPr sz="682" b="1" spc="-17" dirty="0">
                <a:latin typeface="Georgia"/>
                <a:cs typeface="Georgia"/>
              </a:rPr>
              <a:t>Exponents </a:t>
            </a:r>
            <a:r>
              <a:rPr sz="682" b="1" spc="-10" dirty="0">
                <a:latin typeface="Georgia"/>
                <a:cs typeface="Georgia"/>
              </a:rPr>
              <a:t>. </a:t>
            </a:r>
            <a:r>
              <a:rPr sz="682" spc="-10" dirty="0">
                <a:latin typeface="Times New Roman"/>
                <a:cs typeface="Times New Roman"/>
              </a:rPr>
              <a:t>So </a:t>
            </a:r>
            <a:r>
              <a:rPr sz="682" spc="10" dirty="0">
                <a:latin typeface="Times New Roman"/>
                <a:cs typeface="Times New Roman"/>
              </a:rPr>
              <a:t>far </a:t>
            </a:r>
            <a:r>
              <a:rPr sz="682" spc="-20" dirty="0">
                <a:latin typeface="Times New Roman"/>
                <a:cs typeface="Times New Roman"/>
              </a:rPr>
              <a:t>we </a:t>
            </a:r>
            <a:r>
              <a:rPr sz="682" spc="3" dirty="0">
                <a:latin typeface="Times New Roman"/>
                <a:cs typeface="Times New Roman"/>
              </a:rPr>
              <a:t>have </a:t>
            </a:r>
            <a:r>
              <a:rPr sz="682" spc="7" dirty="0">
                <a:latin typeface="Times New Roman"/>
                <a:cs typeface="Times New Roman"/>
              </a:rPr>
              <a:t>proved </a:t>
            </a:r>
            <a:r>
              <a:rPr sz="682" spc="48" dirty="0">
                <a:latin typeface="Times New Roman"/>
                <a:cs typeface="Times New Roman"/>
              </a:rPr>
              <a:t>that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dirty="0">
                <a:latin typeface="Times New Roman"/>
                <a:cs typeface="Times New Roman"/>
              </a:rPr>
              <a:t>power </a:t>
            </a:r>
            <a:r>
              <a:rPr sz="682" spc="-3" dirty="0">
                <a:latin typeface="Times New Roman"/>
                <a:cs typeface="Times New Roman"/>
              </a:rPr>
              <a:t>law </a:t>
            </a:r>
            <a:r>
              <a:rPr sz="682" spc="7" dirty="0">
                <a:latin typeface="Times New Roman"/>
                <a:cs typeface="Times New Roman"/>
              </a:rPr>
              <a:t>holds </a:t>
            </a:r>
            <a:r>
              <a:rPr sz="682" spc="-17" dirty="0">
                <a:latin typeface="Times New Roman"/>
                <a:cs typeface="Times New Roman"/>
              </a:rPr>
              <a:t>if 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exponent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an</a:t>
            </a:r>
            <a:r>
              <a:rPr sz="682" spc="27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integer.</a:t>
            </a:r>
            <a:endParaRPr sz="682">
              <a:latin typeface="Times New Roman"/>
              <a:cs typeface="Times New Roman"/>
            </a:endParaRPr>
          </a:p>
          <a:p>
            <a:pPr marL="11689" marR="3464" indent="154993" algn="just">
              <a:spcBef>
                <a:spcPts val="293"/>
              </a:spcBef>
            </a:pPr>
            <a:r>
              <a:rPr sz="682" spc="7" dirty="0">
                <a:latin typeface="Times New Roman"/>
                <a:cs typeface="Times New Roman"/>
              </a:rPr>
              <a:t>We </a:t>
            </a:r>
            <a:r>
              <a:rPr sz="682" spc="3" dirty="0">
                <a:latin typeface="Times New Roman"/>
                <a:cs typeface="Times New Roman"/>
              </a:rPr>
              <a:t>will </a:t>
            </a:r>
            <a:r>
              <a:rPr sz="682" spc="10" dirty="0">
                <a:latin typeface="Times New Roman"/>
                <a:cs typeface="Times New Roman"/>
              </a:rPr>
              <a:t>now </a:t>
            </a:r>
            <a:r>
              <a:rPr sz="682" spc="3" dirty="0">
                <a:latin typeface="Times New Roman"/>
                <a:cs typeface="Times New Roman"/>
              </a:rPr>
              <a:t>see </a:t>
            </a:r>
            <a:r>
              <a:rPr sz="682" spc="10" dirty="0">
                <a:latin typeface="Times New Roman"/>
                <a:cs typeface="Times New Roman"/>
              </a:rPr>
              <a:t>how </a:t>
            </a:r>
            <a:r>
              <a:rPr sz="682" spc="17" dirty="0">
                <a:latin typeface="Times New Roman"/>
                <a:cs typeface="Times New Roman"/>
              </a:rPr>
              <a:t>you </a:t>
            </a:r>
            <a:r>
              <a:rPr sz="682" spc="31" dirty="0">
                <a:latin typeface="Times New Roman"/>
                <a:cs typeface="Times New Roman"/>
              </a:rPr>
              <a:t>can </a:t>
            </a:r>
            <a:r>
              <a:rPr sz="682" spc="10" dirty="0">
                <a:latin typeface="Times New Roman"/>
                <a:cs typeface="Times New Roman"/>
              </a:rPr>
              <a:t>show </a:t>
            </a:r>
            <a:r>
              <a:rPr sz="682" spc="61" dirty="0">
                <a:latin typeface="Times New Roman"/>
                <a:cs typeface="Times New Roman"/>
              </a:rPr>
              <a:t>that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power </a:t>
            </a:r>
            <a:r>
              <a:rPr sz="682" spc="10" dirty="0">
                <a:latin typeface="Times New Roman"/>
                <a:cs typeface="Times New Roman"/>
              </a:rPr>
              <a:t>law </a:t>
            </a:r>
            <a:r>
              <a:rPr sz="682" spc="20" dirty="0">
                <a:latin typeface="Times New Roman"/>
                <a:cs typeface="Times New Roman"/>
              </a:rPr>
              <a:t>holds </a:t>
            </a:r>
            <a:r>
              <a:rPr sz="682" spc="14" dirty="0">
                <a:latin typeface="Times New Roman"/>
                <a:cs typeface="Times New Roman"/>
              </a:rPr>
              <a:t>even </a:t>
            </a:r>
            <a:r>
              <a:rPr sz="682" spc="-7" dirty="0">
                <a:latin typeface="Times New Roman"/>
                <a:cs typeface="Times New Roman"/>
              </a:rPr>
              <a:t>if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exponent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27" dirty="0">
                <a:latin typeface="Times New Roman"/>
                <a:cs typeface="Times New Roman"/>
              </a:rPr>
              <a:t>any </a:t>
            </a:r>
            <a:r>
              <a:rPr sz="682" spc="24" dirty="0">
                <a:latin typeface="Times New Roman"/>
                <a:cs typeface="Times New Roman"/>
              </a:rPr>
              <a:t>fraction, 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spc="133" dirty="0">
                <a:latin typeface="Times New Roman"/>
                <a:cs typeface="Times New Roman"/>
              </a:rPr>
              <a:t>= </a:t>
            </a:r>
            <a:r>
              <a:rPr sz="682" spc="-20" dirty="0">
                <a:latin typeface="DejaVu Serif"/>
                <a:cs typeface="DejaVu Serif"/>
              </a:rPr>
              <a:t>p/q</a:t>
            </a:r>
            <a:r>
              <a:rPr sz="682" spc="-20" dirty="0">
                <a:latin typeface="Times New Roman"/>
                <a:cs typeface="Times New Roman"/>
              </a:rPr>
              <a:t>.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-7" dirty="0">
                <a:latin typeface="Times New Roman"/>
                <a:cs typeface="Times New Roman"/>
              </a:rPr>
              <a:t>following </a:t>
            </a:r>
            <a:r>
              <a:rPr sz="682" spc="14" dirty="0">
                <a:latin typeface="Times New Roman"/>
                <a:cs typeface="Times New Roman"/>
              </a:rPr>
              <a:t>derivation contains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trick </a:t>
            </a:r>
            <a:r>
              <a:rPr sz="682" spc="3" dirty="0">
                <a:latin typeface="Times New Roman"/>
                <a:cs typeface="Times New Roman"/>
              </a:rPr>
              <a:t>called </a:t>
            </a:r>
            <a:r>
              <a:rPr sz="682" b="1" i="1" spc="58" dirty="0">
                <a:latin typeface="Times New Roman"/>
                <a:cs typeface="Times New Roman"/>
              </a:rPr>
              <a:t>implicit </a:t>
            </a:r>
            <a:r>
              <a:rPr sz="682" b="1" i="1" spc="51" dirty="0">
                <a:latin typeface="Times New Roman"/>
                <a:cs typeface="Times New Roman"/>
              </a:rPr>
              <a:t>differentiation </a:t>
            </a:r>
            <a:r>
              <a:rPr sz="682" spc="3" dirty="0">
                <a:latin typeface="Times New Roman"/>
                <a:cs typeface="Times New Roman"/>
              </a:rPr>
              <a:t>which </a:t>
            </a:r>
            <a:r>
              <a:rPr sz="682" spc="-20" dirty="0">
                <a:latin typeface="Times New Roman"/>
                <a:cs typeface="Times New Roman"/>
              </a:rPr>
              <a:t>we </a:t>
            </a:r>
            <a:r>
              <a:rPr sz="682" spc="-7" dirty="0">
                <a:latin typeface="Times New Roman"/>
                <a:cs typeface="Times New Roman"/>
              </a:rPr>
              <a:t>will </a:t>
            </a:r>
            <a:r>
              <a:rPr sz="682" spc="27" dirty="0">
                <a:latin typeface="Times New Roman"/>
                <a:cs typeface="Times New Roman"/>
              </a:rPr>
              <a:t>study </a:t>
            </a:r>
            <a:r>
              <a:rPr sz="682" spc="10" dirty="0">
                <a:latin typeface="Times New Roman"/>
                <a:cs typeface="Times New Roman"/>
              </a:rPr>
              <a:t>in  </a:t>
            </a:r>
            <a:r>
              <a:rPr sz="682" spc="17" dirty="0">
                <a:latin typeface="Times New Roman"/>
                <a:cs typeface="Times New Roman"/>
              </a:rPr>
              <a:t>more </a:t>
            </a:r>
            <a:r>
              <a:rPr sz="682" spc="24" dirty="0">
                <a:latin typeface="Times New Roman"/>
                <a:cs typeface="Times New Roman"/>
              </a:rPr>
              <a:t>detail </a:t>
            </a:r>
            <a:r>
              <a:rPr sz="682" spc="17" dirty="0">
                <a:latin typeface="Times New Roman"/>
                <a:cs typeface="Times New Roman"/>
              </a:rPr>
              <a:t>in</a:t>
            </a:r>
            <a:r>
              <a:rPr sz="682" spc="119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Section</a:t>
            </a:r>
            <a:r>
              <a:rPr sz="682" spc="10" dirty="0">
                <a:solidFill>
                  <a:srgbClr val="0000FF"/>
                </a:solidFill>
                <a:latin typeface="Times New Roman"/>
                <a:cs typeface="Times New Roman"/>
                <a:hlinkClick r:id="" action="ppaction://noaction"/>
              </a:rPr>
              <a:t>15</a:t>
            </a:r>
            <a:r>
              <a:rPr sz="682" spc="10" dirty="0">
                <a:latin typeface="Times New Roman"/>
                <a:cs typeface="Times New Roman"/>
                <a:hlinkClick r:id="" action="ppaction://noactio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 marL="167116">
              <a:spcBef>
                <a:spcPts val="286"/>
              </a:spcBef>
            </a:pPr>
            <a:r>
              <a:rPr sz="682" spc="-3" dirty="0">
                <a:latin typeface="Times New Roman"/>
                <a:cs typeface="Times New Roman"/>
              </a:rPr>
              <a:t>So </a:t>
            </a:r>
            <a:r>
              <a:rPr sz="682" spc="24" dirty="0">
                <a:latin typeface="Times New Roman"/>
                <a:cs typeface="Times New Roman"/>
              </a:rPr>
              <a:t>let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41" dirty="0">
                <a:latin typeface="DejaVu Serif"/>
                <a:cs typeface="DejaVu Serif"/>
              </a:rPr>
              <a:t>p/q </a:t>
            </a:r>
            <a:r>
              <a:rPr sz="682" spc="14" dirty="0">
                <a:latin typeface="Times New Roman"/>
                <a:cs typeface="Times New Roman"/>
              </a:rPr>
              <a:t>where </a:t>
            </a:r>
            <a:r>
              <a:rPr sz="682" spc="-95" dirty="0">
                <a:latin typeface="DejaVu Serif"/>
                <a:cs typeface="DejaVu Serif"/>
              </a:rPr>
              <a:t>p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136" dirty="0">
                <a:latin typeface="DejaVu Serif"/>
                <a:cs typeface="DejaVu Serif"/>
              </a:rPr>
              <a:t>q </a:t>
            </a:r>
            <a:r>
              <a:rPr sz="682" spc="24" dirty="0">
                <a:latin typeface="Times New Roman"/>
                <a:cs typeface="Times New Roman"/>
              </a:rPr>
              <a:t>are </a:t>
            </a:r>
            <a:r>
              <a:rPr sz="682" spc="14" dirty="0">
                <a:latin typeface="Times New Roman"/>
                <a:cs typeface="Times New Roman"/>
              </a:rPr>
              <a:t>integers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10" dirty="0">
                <a:latin typeface="Times New Roman"/>
                <a:cs typeface="Times New Roman"/>
              </a:rPr>
              <a:t>consider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-5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function</a:t>
            </a:r>
            <a:endParaRPr sz="682">
              <a:latin typeface="Times New Roman"/>
              <a:cs typeface="Times New Roman"/>
            </a:endParaRPr>
          </a:p>
          <a:p>
            <a:pPr marR="3464" algn="ctr">
              <a:spcBef>
                <a:spcPts val="477"/>
              </a:spcBef>
            </a:pPr>
            <a:r>
              <a:rPr sz="682" spc="-3" dirty="0">
                <a:latin typeface="DejaVu Serif"/>
                <a:cs typeface="DejaVu Serif"/>
              </a:rPr>
              <a:t>w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75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u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r>
              <a:rPr sz="716" spc="10" baseline="31746" dirty="0">
                <a:latin typeface="DejaVu Serif"/>
                <a:cs typeface="DejaVu Serif"/>
              </a:rPr>
              <a:t>p/q 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R="1217003" algn="ctr">
              <a:spcBef>
                <a:spcPts val="412"/>
              </a:spcBef>
            </a:pPr>
            <a:r>
              <a:rPr sz="682" spc="14" dirty="0">
                <a:latin typeface="Times New Roman"/>
                <a:cs typeface="Times New Roman"/>
              </a:rPr>
              <a:t>Assuming </a:t>
            </a:r>
            <a:r>
              <a:rPr sz="682" spc="55" dirty="0">
                <a:latin typeface="Times New Roman"/>
                <a:cs typeface="Times New Roman"/>
              </a:rPr>
              <a:t>that </a:t>
            </a:r>
            <a:r>
              <a:rPr sz="682" spc="37" dirty="0">
                <a:latin typeface="Times New Roman"/>
                <a:cs typeface="Times New Roman"/>
              </a:rPr>
              <a:t>both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99" dirty="0">
                <a:latin typeface="DejaVu Serif"/>
                <a:cs typeface="DejaVu Serif"/>
              </a:rPr>
              <a:t>w </a:t>
            </a:r>
            <a:r>
              <a:rPr sz="682" spc="24" dirty="0">
                <a:latin typeface="Times New Roman"/>
                <a:cs typeface="Times New Roman"/>
              </a:rPr>
              <a:t>are </a:t>
            </a:r>
            <a:r>
              <a:rPr sz="682" spc="10" dirty="0">
                <a:latin typeface="Times New Roman"/>
                <a:cs typeface="Times New Roman"/>
              </a:rPr>
              <a:t>differentiable </a:t>
            </a:r>
            <a:r>
              <a:rPr sz="682" spc="17" dirty="0">
                <a:latin typeface="Times New Roman"/>
                <a:cs typeface="Times New Roman"/>
              </a:rPr>
              <a:t>functions,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-3" dirty="0">
                <a:latin typeface="Times New Roman"/>
                <a:cs typeface="Times New Roman"/>
              </a:rPr>
              <a:t>will </a:t>
            </a:r>
            <a:r>
              <a:rPr sz="682" spc="3" dirty="0">
                <a:latin typeface="Times New Roman"/>
                <a:cs typeface="Times New Roman"/>
              </a:rPr>
              <a:t>show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55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709016" y="4453840"/>
            <a:ext cx="3723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974989" y="4405220"/>
            <a:ext cx="6104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95" dirty="0">
                <a:latin typeface="DejaVu Serif"/>
                <a:cs typeface="DejaVu Serif"/>
              </a:rPr>
              <a:t>p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975890" y="4522750"/>
            <a:ext cx="5585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136" dirty="0">
                <a:latin typeface="DejaVu Serif"/>
                <a:cs typeface="DejaVu Serif"/>
              </a:rPr>
              <a:t>q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204888" y="4440371"/>
            <a:ext cx="49357" cy="6075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341" i="1" spc="61" dirty="0">
                <a:latin typeface="Arial"/>
                <a:cs typeface="Arial"/>
              </a:rPr>
              <a:t>p</a:t>
            </a:r>
            <a:endParaRPr sz="341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213547" y="4504953"/>
            <a:ext cx="32039" cy="0"/>
          </a:xfrm>
          <a:custGeom>
            <a:avLst/>
            <a:gdLst/>
            <a:ahLst/>
            <a:cxnLst/>
            <a:rect l="l" t="t" r="r" b="b"/>
            <a:pathLst>
              <a:path w="46989">
                <a:moveTo>
                  <a:pt x="0" y="0"/>
                </a:moveTo>
                <a:lnTo>
                  <a:pt x="46799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" name="object 40"/>
          <p:cNvSpPr txBox="1"/>
          <p:nvPr/>
        </p:nvSpPr>
        <p:spPr>
          <a:xfrm>
            <a:off x="6205858" y="4489043"/>
            <a:ext cx="45893" cy="6075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341" i="1" spc="31" dirty="0">
                <a:latin typeface="Arial"/>
                <a:cs typeface="Arial"/>
              </a:rPr>
              <a:t>q</a:t>
            </a:r>
            <a:endParaRPr sz="341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974989" y="4489043"/>
            <a:ext cx="69706" cy="6075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341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41" u="sng" spc="-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341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247144" y="4453840"/>
            <a:ext cx="179243" cy="81788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716" spc="41" baseline="3968" dirty="0">
                <a:latin typeface="DejaVu Sans"/>
                <a:cs typeface="DejaVu Sans"/>
              </a:rPr>
              <a:t>−</a:t>
            </a:r>
            <a:r>
              <a:rPr sz="716" spc="41" baseline="3968" dirty="0">
                <a:latin typeface="Times New Roman"/>
                <a:cs typeface="Times New Roman"/>
              </a:rPr>
              <a:t>1</a:t>
            </a:r>
            <a:r>
              <a:rPr sz="716" spc="148" baseline="3968" dirty="0">
                <a:latin typeface="Times New Roman"/>
                <a:cs typeface="Times New Roman"/>
              </a:rPr>
              <a:t> </a:t>
            </a: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061114" y="4463583"/>
            <a:ext cx="248602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592364" algn="l"/>
                <a:tab pos="1975952" algn="l"/>
                <a:tab pos="2286805" algn="l"/>
              </a:tabLst>
            </a:pPr>
            <a:r>
              <a:rPr sz="682" spc="17" dirty="0">
                <a:latin typeface="Times New Roman"/>
                <a:cs typeface="Times New Roman"/>
              </a:rPr>
              <a:t>(24)	</a:t>
            </a:r>
            <a:r>
              <a:rPr sz="682" spc="-99" dirty="0">
                <a:latin typeface="DejaVu Serif"/>
                <a:cs typeface="DejaVu Serif"/>
              </a:rPr>
              <a:t>w</a:t>
            </a:r>
            <a:r>
              <a:rPr sz="682" spc="-10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3" dirty="0">
                <a:latin typeface="DejaVu Serif"/>
                <a:cs typeface="DejaVu Serif"/>
              </a:rPr>
              <a:t>u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x</a:t>
            </a:r>
            <a:r>
              <a:rPr sz="682" spc="3" dirty="0">
                <a:latin typeface="Times New Roman"/>
                <a:cs typeface="Times New Roman"/>
              </a:rPr>
              <a:t>)	</a:t>
            </a:r>
            <a:r>
              <a:rPr sz="682" spc="-51" dirty="0">
                <a:latin typeface="DejaVu Serif"/>
                <a:cs typeface="DejaVu Serif"/>
              </a:rPr>
              <a:t>u</a:t>
            </a:r>
            <a:r>
              <a:rPr sz="682" spc="-72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061114" y="4645962"/>
            <a:ext cx="3651972" cy="791651"/>
          </a:xfrm>
          <a:prstGeom prst="rect">
            <a:avLst/>
          </a:prstGeom>
        </p:spPr>
        <p:txBody>
          <a:bodyPr vert="horz" wrap="square" lIns="0" tIns="61047" rIns="0" bIns="0" rtlCol="0">
            <a:spAutoFit/>
          </a:bodyPr>
          <a:lstStyle/>
          <a:p>
            <a:pPr marL="163652">
              <a:spcBef>
                <a:spcPts val="481"/>
              </a:spcBef>
            </a:pPr>
            <a:r>
              <a:rPr sz="682" spc="14" dirty="0">
                <a:latin typeface="Times New Roman"/>
                <a:cs typeface="Times New Roman"/>
              </a:rPr>
              <a:t>Raising </a:t>
            </a:r>
            <a:r>
              <a:rPr sz="682" spc="37" dirty="0">
                <a:latin typeface="Times New Roman"/>
                <a:cs typeface="Times New Roman"/>
              </a:rPr>
              <a:t>both </a:t>
            </a:r>
            <a:r>
              <a:rPr sz="682" spc="7" dirty="0">
                <a:latin typeface="Times New Roman"/>
                <a:cs typeface="Times New Roman"/>
              </a:rPr>
              <a:t>sides </a:t>
            </a:r>
            <a:r>
              <a:rPr sz="682" spc="34" dirty="0">
                <a:latin typeface="Times New Roman"/>
                <a:cs typeface="Times New Roman"/>
              </a:rPr>
              <a:t>to the </a:t>
            </a:r>
            <a:r>
              <a:rPr sz="682" dirty="0">
                <a:latin typeface="DejaVu Serif"/>
                <a:cs typeface="DejaVu Serif"/>
              </a:rPr>
              <a:t>q</a:t>
            </a:r>
            <a:r>
              <a:rPr sz="682" dirty="0">
                <a:latin typeface="Times New Roman"/>
                <a:cs typeface="Times New Roman"/>
              </a:rPr>
              <a:t>th </a:t>
            </a:r>
            <a:r>
              <a:rPr sz="682" spc="7" dirty="0">
                <a:latin typeface="Times New Roman"/>
                <a:cs typeface="Times New Roman"/>
              </a:rPr>
              <a:t>power</a:t>
            </a:r>
            <a:r>
              <a:rPr sz="682" spc="89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gives</a:t>
            </a:r>
            <a:endParaRPr sz="682">
              <a:latin typeface="Times New Roman"/>
              <a:cs typeface="Times New Roman"/>
            </a:endParaRPr>
          </a:p>
          <a:p>
            <a:pPr marL="417790" algn="ctr">
              <a:spcBef>
                <a:spcPts val="416"/>
              </a:spcBef>
            </a:pPr>
            <a:r>
              <a:rPr sz="682" spc="-14" dirty="0">
                <a:latin typeface="DejaVu Serif"/>
                <a:cs typeface="DejaVu Serif"/>
              </a:rPr>
              <a:t>w</a:t>
            </a:r>
            <a:r>
              <a:rPr sz="682" spc="-14" dirty="0">
                <a:latin typeface="Times New Roman"/>
                <a:cs typeface="Times New Roman"/>
              </a:rPr>
              <a:t>(</a:t>
            </a:r>
            <a:r>
              <a:rPr sz="682" spc="-14" dirty="0">
                <a:latin typeface="DejaVu Serif"/>
                <a:cs typeface="DejaVu Serif"/>
              </a:rPr>
              <a:t>x</a:t>
            </a:r>
            <a:r>
              <a:rPr sz="682" spc="-14" dirty="0">
                <a:latin typeface="Times New Roman"/>
                <a:cs typeface="Times New Roman"/>
              </a:rPr>
              <a:t>)</a:t>
            </a:r>
            <a:r>
              <a:rPr sz="716" spc="-20" baseline="31746" dirty="0">
                <a:latin typeface="DejaVu Serif"/>
                <a:cs typeface="DejaVu Serif"/>
              </a:rPr>
              <a:t>q 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u</a:t>
            </a:r>
            <a:r>
              <a:rPr sz="682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dirty="0">
                <a:latin typeface="Times New Roman"/>
                <a:cs typeface="Times New Roman"/>
              </a:rPr>
              <a:t>)</a:t>
            </a:r>
            <a:r>
              <a:rPr sz="716" baseline="31746" dirty="0">
                <a:latin typeface="DejaVu Serif"/>
                <a:cs typeface="DejaVu Serif"/>
              </a:rPr>
              <a:t>p</a:t>
            </a:r>
            <a:r>
              <a:rPr sz="682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8659">
              <a:spcBef>
                <a:spcPts val="416"/>
              </a:spcBef>
            </a:pPr>
            <a:r>
              <a:rPr sz="682" spc="10" dirty="0">
                <a:latin typeface="Times New Roman"/>
                <a:cs typeface="Times New Roman"/>
              </a:rPr>
              <a:t>Here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exponents </a:t>
            </a:r>
            <a:r>
              <a:rPr sz="682" spc="-95" dirty="0">
                <a:latin typeface="DejaVu Serif"/>
                <a:cs typeface="DejaVu Serif"/>
              </a:rPr>
              <a:t>p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136" dirty="0">
                <a:latin typeface="DejaVu Serif"/>
                <a:cs typeface="DejaVu Serif"/>
              </a:rPr>
              <a:t>q </a:t>
            </a:r>
            <a:r>
              <a:rPr sz="682" spc="24" dirty="0">
                <a:latin typeface="Times New Roman"/>
                <a:cs typeface="Times New Roman"/>
              </a:rPr>
              <a:t>are </a:t>
            </a:r>
            <a:r>
              <a:rPr sz="682" spc="14" dirty="0">
                <a:latin typeface="Times New Roman"/>
                <a:cs typeface="Times New Roman"/>
              </a:rPr>
              <a:t>integers, </a:t>
            </a:r>
            <a:r>
              <a:rPr sz="682" dirty="0">
                <a:latin typeface="Times New Roman"/>
                <a:cs typeface="Times New Roman"/>
              </a:rPr>
              <a:t>so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20" dirty="0">
                <a:latin typeface="Times New Roman"/>
                <a:cs typeface="Times New Roman"/>
              </a:rPr>
              <a:t>may </a:t>
            </a:r>
            <a:r>
              <a:rPr sz="682" spc="24" dirty="0">
                <a:latin typeface="Times New Roman"/>
                <a:cs typeface="Times New Roman"/>
              </a:rPr>
              <a:t>apply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Power </a:t>
            </a:r>
            <a:r>
              <a:rPr sz="682" spc="17" dirty="0">
                <a:latin typeface="Times New Roman"/>
                <a:cs typeface="Times New Roman"/>
              </a:rPr>
              <a:t>Rule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37" dirty="0">
                <a:latin typeface="Times New Roman"/>
                <a:cs typeface="Times New Roman"/>
              </a:rPr>
              <a:t>both </a:t>
            </a:r>
            <a:r>
              <a:rPr sz="682" spc="7" dirty="0">
                <a:latin typeface="Times New Roman"/>
                <a:cs typeface="Times New Roman"/>
              </a:rPr>
              <a:t>sides. </a:t>
            </a:r>
            <a:r>
              <a:rPr sz="682" spc="-3" dirty="0">
                <a:latin typeface="Times New Roman"/>
                <a:cs typeface="Times New Roman"/>
              </a:rPr>
              <a:t>We</a:t>
            </a:r>
            <a:r>
              <a:rPr sz="682" spc="78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get</a:t>
            </a:r>
            <a:endParaRPr sz="682">
              <a:latin typeface="Times New Roman"/>
              <a:cs typeface="Times New Roman"/>
            </a:endParaRPr>
          </a:p>
          <a:p>
            <a:pPr marL="417790" algn="ctr">
              <a:spcBef>
                <a:spcPts val="412"/>
              </a:spcBef>
            </a:pPr>
            <a:r>
              <a:rPr sz="682" spc="-37" dirty="0">
                <a:latin typeface="DejaVu Serif"/>
                <a:cs typeface="DejaVu Serif"/>
              </a:rPr>
              <a:t>qw</a:t>
            </a:r>
            <a:r>
              <a:rPr sz="716" spc="-56" baseline="31746" dirty="0">
                <a:latin typeface="DejaVu Serif"/>
                <a:cs typeface="DejaVu Serif"/>
              </a:rPr>
              <a:t>q</a:t>
            </a:r>
            <a:r>
              <a:rPr sz="716" spc="-56" baseline="31746" dirty="0">
                <a:latin typeface="DejaVu Sans"/>
                <a:cs typeface="DejaVu Sans"/>
              </a:rPr>
              <a:t>−</a:t>
            </a:r>
            <a:r>
              <a:rPr sz="716" spc="-56" baseline="31746" dirty="0">
                <a:latin typeface="Times New Roman"/>
                <a:cs typeface="Times New Roman"/>
              </a:rPr>
              <a:t>1  </a:t>
            </a:r>
            <a:r>
              <a:rPr sz="682" spc="-31" dirty="0">
                <a:latin typeface="DejaVu Sans"/>
                <a:cs typeface="DejaVu Sans"/>
              </a:rPr>
              <a:t>· </a:t>
            </a:r>
            <a:r>
              <a:rPr sz="682" spc="-31" dirty="0">
                <a:latin typeface="DejaVu Serif"/>
                <a:cs typeface="DejaVu Serif"/>
              </a:rPr>
              <a:t>w</a:t>
            </a:r>
            <a:r>
              <a:rPr sz="716" spc="-46" baseline="31746" dirty="0">
                <a:latin typeface="DejaVu Sans"/>
                <a:cs typeface="DejaVu Sans"/>
              </a:rPr>
              <a:t>j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24" dirty="0">
                <a:latin typeface="DejaVu Serif"/>
                <a:cs typeface="DejaVu Serif"/>
              </a:rPr>
              <a:t>pu</a:t>
            </a:r>
            <a:r>
              <a:rPr sz="716" spc="-35" baseline="31746" dirty="0">
                <a:latin typeface="DejaVu Serif"/>
                <a:cs typeface="DejaVu Serif"/>
              </a:rPr>
              <a:t>p</a:t>
            </a:r>
            <a:r>
              <a:rPr sz="716" spc="-35" baseline="31746" dirty="0">
                <a:latin typeface="DejaVu Sans"/>
                <a:cs typeface="DejaVu Sans"/>
              </a:rPr>
              <a:t>−</a:t>
            </a:r>
            <a:r>
              <a:rPr sz="716" spc="-35" baseline="31746" dirty="0">
                <a:latin typeface="Times New Roman"/>
                <a:cs typeface="Times New Roman"/>
              </a:rPr>
              <a:t>1</a:t>
            </a:r>
            <a:r>
              <a:rPr sz="716" spc="107" baseline="31746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23" dirty="0">
                <a:latin typeface="DejaVu Sans"/>
                <a:cs typeface="DejaVu Sans"/>
              </a:rPr>
              <a:t> </a:t>
            </a:r>
            <a:r>
              <a:rPr sz="682" spc="-10" dirty="0">
                <a:latin typeface="DejaVu Serif"/>
                <a:cs typeface="DejaVu Serif"/>
              </a:rPr>
              <a:t>u</a:t>
            </a:r>
            <a:r>
              <a:rPr sz="716" spc="-15" baseline="31746" dirty="0">
                <a:latin typeface="DejaVu Sans"/>
                <a:cs typeface="DejaVu Sans"/>
              </a:rPr>
              <a:t>j</a:t>
            </a:r>
            <a:r>
              <a:rPr sz="682" spc="-10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8659">
              <a:spcBef>
                <a:spcPts val="416"/>
              </a:spcBef>
            </a:pPr>
            <a:r>
              <a:rPr sz="682" spc="14" dirty="0">
                <a:latin typeface="Times New Roman"/>
                <a:cs typeface="Times New Roman"/>
              </a:rPr>
              <a:t>Dividing </a:t>
            </a:r>
            <a:r>
              <a:rPr sz="682" spc="37" dirty="0">
                <a:latin typeface="Times New Roman"/>
                <a:cs typeface="Times New Roman"/>
              </a:rPr>
              <a:t>both </a:t>
            </a:r>
            <a:r>
              <a:rPr sz="682" spc="7" dirty="0">
                <a:latin typeface="Times New Roman"/>
                <a:cs typeface="Times New Roman"/>
              </a:rPr>
              <a:t>sides </a:t>
            </a:r>
            <a:r>
              <a:rPr sz="682" spc="14" dirty="0">
                <a:latin typeface="Times New Roman"/>
                <a:cs typeface="Times New Roman"/>
              </a:rPr>
              <a:t>by </a:t>
            </a:r>
            <a:r>
              <a:rPr sz="682" spc="-37" dirty="0">
                <a:latin typeface="DejaVu Serif"/>
                <a:cs typeface="DejaVu Serif"/>
              </a:rPr>
              <a:t>qw</a:t>
            </a:r>
            <a:r>
              <a:rPr sz="716" spc="-56" baseline="27777" dirty="0">
                <a:latin typeface="DejaVu Serif"/>
                <a:cs typeface="DejaVu Serif"/>
              </a:rPr>
              <a:t>q</a:t>
            </a:r>
            <a:r>
              <a:rPr sz="716" spc="-56" baseline="27777" dirty="0">
                <a:latin typeface="DejaVu Sans"/>
                <a:cs typeface="DejaVu Sans"/>
              </a:rPr>
              <a:t>−</a:t>
            </a:r>
            <a:r>
              <a:rPr sz="716" spc="-56" baseline="27777" dirty="0">
                <a:latin typeface="Times New Roman"/>
                <a:cs typeface="Times New Roman"/>
              </a:rPr>
              <a:t>1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27" dirty="0">
                <a:latin typeface="Times New Roman"/>
                <a:cs typeface="Times New Roman"/>
              </a:rPr>
              <a:t>substituting </a:t>
            </a:r>
            <a:r>
              <a:rPr sz="682" spc="-7" dirty="0">
                <a:latin typeface="DejaVu Serif"/>
                <a:cs typeface="DejaVu Serif"/>
              </a:rPr>
              <a:t>u</a:t>
            </a:r>
            <a:r>
              <a:rPr sz="716" spc="-10" baseline="27777" dirty="0">
                <a:latin typeface="DejaVu Serif"/>
                <a:cs typeface="DejaVu Serif"/>
              </a:rPr>
              <a:t>p/q </a:t>
            </a:r>
            <a:r>
              <a:rPr sz="682" spc="3" dirty="0">
                <a:latin typeface="Times New Roman"/>
                <a:cs typeface="Times New Roman"/>
              </a:rPr>
              <a:t>for</a:t>
            </a:r>
            <a:r>
              <a:rPr sz="682" spc="95" dirty="0">
                <a:latin typeface="Times New Roman"/>
                <a:cs typeface="Times New Roman"/>
              </a:rPr>
              <a:t> </a:t>
            </a:r>
            <a:r>
              <a:rPr sz="682" spc="-99" dirty="0">
                <a:latin typeface="DejaVu Serif"/>
                <a:cs typeface="DejaVu Serif"/>
              </a:rPr>
              <a:t>w </a:t>
            </a:r>
            <a:r>
              <a:rPr sz="682" spc="-3" dirty="0">
                <a:latin typeface="Times New Roman"/>
                <a:cs typeface="Times New Roman"/>
              </a:rPr>
              <a:t>gives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019865" y="5522536"/>
            <a:ext cx="3723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955780" y="5532270"/>
            <a:ext cx="19699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99" dirty="0">
                <a:latin typeface="DejaVu Serif"/>
                <a:cs typeface="DejaVu Serif"/>
              </a:rPr>
              <a:t>w</a:t>
            </a:r>
            <a:r>
              <a:rPr sz="682" spc="3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178102" y="5605635"/>
            <a:ext cx="357188" cy="0"/>
          </a:xfrm>
          <a:custGeom>
            <a:avLst/>
            <a:gdLst/>
            <a:ahLst/>
            <a:cxnLst/>
            <a:rect l="l" t="t" r="r" b="b"/>
            <a:pathLst>
              <a:path w="523875">
                <a:moveTo>
                  <a:pt x="0" y="0"/>
                </a:moveTo>
                <a:lnTo>
                  <a:pt x="52339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" name="object 48"/>
          <p:cNvSpPr/>
          <p:nvPr/>
        </p:nvSpPr>
        <p:spPr>
          <a:xfrm>
            <a:off x="5670683" y="5605635"/>
            <a:ext cx="376238" cy="0"/>
          </a:xfrm>
          <a:custGeom>
            <a:avLst/>
            <a:gdLst/>
            <a:ahLst/>
            <a:cxnLst/>
            <a:rect l="l" t="t" r="r" b="b"/>
            <a:pathLst>
              <a:path w="551814">
                <a:moveTo>
                  <a:pt x="0" y="0"/>
                </a:moveTo>
                <a:lnTo>
                  <a:pt x="55147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9" name="object 49"/>
          <p:cNvSpPr txBox="1"/>
          <p:nvPr/>
        </p:nvSpPr>
        <p:spPr>
          <a:xfrm>
            <a:off x="5169443" y="5442605"/>
            <a:ext cx="137419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510440" algn="l"/>
                <a:tab pos="1012654" algn="l"/>
              </a:tabLst>
            </a:pPr>
            <a:r>
              <a:rPr sz="1023" spc="-35" baseline="-19444" dirty="0">
                <a:latin typeface="DejaVu Serif"/>
                <a:cs typeface="DejaVu Serif"/>
              </a:rPr>
              <a:t>pu</a:t>
            </a:r>
            <a:r>
              <a:rPr sz="477" spc="-24" dirty="0">
                <a:latin typeface="DejaVu Serif"/>
                <a:cs typeface="DejaVu Serif"/>
              </a:rPr>
              <a:t>p</a:t>
            </a:r>
            <a:r>
              <a:rPr sz="477" spc="-24" dirty="0">
                <a:latin typeface="DejaVu Sans"/>
                <a:cs typeface="DejaVu Sans"/>
              </a:rPr>
              <a:t>−</a:t>
            </a:r>
            <a:r>
              <a:rPr sz="477" spc="-24" dirty="0">
                <a:latin typeface="Times New Roman"/>
                <a:cs typeface="Times New Roman"/>
              </a:rPr>
              <a:t>1</a:t>
            </a:r>
            <a:r>
              <a:rPr sz="477" spc="65" dirty="0">
                <a:latin typeface="Times New Roman"/>
                <a:cs typeface="Times New Roman"/>
              </a:rPr>
              <a:t> </a:t>
            </a:r>
            <a:r>
              <a:rPr sz="1023" spc="-46" baseline="-19444" dirty="0">
                <a:latin typeface="DejaVu Sans"/>
                <a:cs typeface="DejaVu Sans"/>
              </a:rPr>
              <a:t>·</a:t>
            </a:r>
            <a:r>
              <a:rPr sz="1023" spc="-102" baseline="-19444" dirty="0">
                <a:latin typeface="DejaVu Sans"/>
                <a:cs typeface="DejaVu Sans"/>
              </a:rPr>
              <a:t> </a:t>
            </a:r>
            <a:r>
              <a:rPr sz="1023" spc="-20" baseline="-19444" dirty="0">
                <a:latin typeface="DejaVu Serif"/>
                <a:cs typeface="DejaVu Serif"/>
              </a:rPr>
              <a:t>u</a:t>
            </a:r>
            <a:r>
              <a:rPr sz="477" spc="-14" dirty="0">
                <a:latin typeface="DejaVu Sans"/>
                <a:cs typeface="DejaVu Sans"/>
              </a:rPr>
              <a:t>j	</a:t>
            </a:r>
            <a:r>
              <a:rPr sz="1023" spc="-35" baseline="-19444" dirty="0">
                <a:latin typeface="DejaVu Serif"/>
                <a:cs typeface="DejaVu Serif"/>
              </a:rPr>
              <a:t>pu</a:t>
            </a:r>
            <a:r>
              <a:rPr sz="477" spc="-24" dirty="0">
                <a:latin typeface="DejaVu Serif"/>
                <a:cs typeface="DejaVu Serif"/>
              </a:rPr>
              <a:t>p</a:t>
            </a:r>
            <a:r>
              <a:rPr sz="477" spc="-24" dirty="0">
                <a:latin typeface="DejaVu Sans"/>
                <a:cs typeface="DejaVu Sans"/>
              </a:rPr>
              <a:t>−</a:t>
            </a:r>
            <a:r>
              <a:rPr sz="477" spc="-24" dirty="0">
                <a:latin typeface="Times New Roman"/>
                <a:cs typeface="Times New Roman"/>
              </a:rPr>
              <a:t>1</a:t>
            </a:r>
            <a:r>
              <a:rPr sz="477" spc="68" dirty="0">
                <a:latin typeface="Times New Roman"/>
                <a:cs typeface="Times New Roman"/>
              </a:rPr>
              <a:t> </a:t>
            </a:r>
            <a:r>
              <a:rPr sz="1023" spc="-46" baseline="-19444" dirty="0">
                <a:latin typeface="DejaVu Sans"/>
                <a:cs typeface="DejaVu Sans"/>
              </a:rPr>
              <a:t>·</a:t>
            </a:r>
            <a:r>
              <a:rPr sz="1023" spc="-102" baseline="-19444" dirty="0">
                <a:latin typeface="DejaVu Sans"/>
                <a:cs typeface="DejaVu Sans"/>
              </a:rPr>
              <a:t> </a:t>
            </a:r>
            <a:r>
              <a:rPr sz="1023" spc="-20" baseline="-19444" dirty="0">
                <a:latin typeface="DejaVu Serif"/>
                <a:cs typeface="DejaVu Serif"/>
              </a:rPr>
              <a:t>u</a:t>
            </a:r>
            <a:r>
              <a:rPr sz="477" spc="-14" dirty="0">
                <a:latin typeface="DejaVu Sans"/>
                <a:cs typeface="DejaVu Sans"/>
              </a:rPr>
              <a:t>j	</a:t>
            </a:r>
            <a:r>
              <a:rPr sz="1023" spc="-35" baseline="-19444" dirty="0">
                <a:latin typeface="DejaVu Serif"/>
                <a:cs typeface="DejaVu Serif"/>
              </a:rPr>
              <a:t>pu</a:t>
            </a:r>
            <a:r>
              <a:rPr sz="477" spc="-24" dirty="0">
                <a:latin typeface="DejaVu Serif"/>
                <a:cs typeface="DejaVu Serif"/>
              </a:rPr>
              <a:t>p</a:t>
            </a:r>
            <a:r>
              <a:rPr sz="477" spc="-24" dirty="0">
                <a:latin typeface="DejaVu Sans"/>
                <a:cs typeface="DejaVu Sans"/>
              </a:rPr>
              <a:t>−</a:t>
            </a:r>
            <a:r>
              <a:rPr sz="477" spc="-24" dirty="0">
                <a:latin typeface="Times New Roman"/>
                <a:cs typeface="Times New Roman"/>
              </a:rPr>
              <a:t>1 </a:t>
            </a:r>
            <a:r>
              <a:rPr sz="1023" spc="-46" baseline="-19444" dirty="0">
                <a:latin typeface="DejaVu Sans"/>
                <a:cs typeface="DejaVu Sans"/>
              </a:rPr>
              <a:t>·</a:t>
            </a:r>
            <a:r>
              <a:rPr sz="1023" spc="-184" baseline="-19444" dirty="0">
                <a:latin typeface="DejaVu Sans"/>
                <a:cs typeface="DejaVu Sans"/>
              </a:rPr>
              <a:t> </a:t>
            </a:r>
            <a:r>
              <a:rPr sz="1023" spc="-20" baseline="-19444" dirty="0">
                <a:latin typeface="DejaVu Serif"/>
                <a:cs typeface="DejaVu Serif"/>
              </a:rPr>
              <a:t>u</a:t>
            </a:r>
            <a:r>
              <a:rPr sz="477" spc="-1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182418" y="5605635"/>
            <a:ext cx="357188" cy="0"/>
          </a:xfrm>
          <a:custGeom>
            <a:avLst/>
            <a:gdLst/>
            <a:ahLst/>
            <a:cxnLst/>
            <a:rect l="l" t="t" r="r" b="b"/>
            <a:pathLst>
              <a:path w="523875">
                <a:moveTo>
                  <a:pt x="0" y="0"/>
                </a:moveTo>
                <a:lnTo>
                  <a:pt x="52339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" name="object 51"/>
          <p:cNvSpPr txBox="1"/>
          <p:nvPr/>
        </p:nvSpPr>
        <p:spPr>
          <a:xfrm>
            <a:off x="6666340" y="5473916"/>
            <a:ext cx="6104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95" dirty="0">
                <a:latin typeface="DejaVu Serif"/>
                <a:cs typeface="DejaVu Serif"/>
              </a:rPr>
              <a:t>p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674999" y="5605635"/>
            <a:ext cx="43728" cy="0"/>
          </a:xfrm>
          <a:custGeom>
            <a:avLst/>
            <a:gdLst/>
            <a:ahLst/>
            <a:cxnLst/>
            <a:rect l="l" t="t" r="r" b="b"/>
            <a:pathLst>
              <a:path w="64135">
                <a:moveTo>
                  <a:pt x="0" y="0"/>
                </a:moveTo>
                <a:lnTo>
                  <a:pt x="6365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" name="object 53"/>
          <p:cNvSpPr txBox="1"/>
          <p:nvPr/>
        </p:nvSpPr>
        <p:spPr>
          <a:xfrm>
            <a:off x="5231822" y="5532270"/>
            <a:ext cx="1980334" cy="150426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8659" marR="3464" indent="328604">
              <a:lnSpc>
                <a:spcPct val="34500"/>
              </a:lnSpc>
              <a:spcBef>
                <a:spcPts val="600"/>
              </a:spcBef>
              <a:tabLst>
                <a:tab pos="438571" algn="l"/>
                <a:tab pos="849001" algn="l"/>
                <a:tab pos="957237" algn="l"/>
                <a:tab pos="1341257" algn="l"/>
                <a:tab pos="1443865" algn="l"/>
                <a:tab pos="1515733" algn="l"/>
                <a:tab pos="1878540" algn="l"/>
              </a:tabLst>
            </a:pPr>
            <a:r>
              <a:rPr sz="682" spc="143" dirty="0">
                <a:latin typeface="Times New Roman"/>
                <a:cs typeface="Times New Roman"/>
              </a:rPr>
              <a:t>=		=		=		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u	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30" dirty="0">
                <a:latin typeface="DejaVu Sans"/>
                <a:cs typeface="DejaVu Sans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u  </a:t>
            </a:r>
            <a:r>
              <a:rPr sz="1023" spc="-56" baseline="-13888" dirty="0">
                <a:latin typeface="DejaVu Serif"/>
                <a:cs typeface="DejaVu Serif"/>
              </a:rPr>
              <a:t>qw</a:t>
            </a:r>
            <a:r>
              <a:rPr sz="477" spc="-37" dirty="0">
                <a:latin typeface="DejaVu Serif"/>
                <a:cs typeface="DejaVu Serif"/>
              </a:rPr>
              <a:t>q</a:t>
            </a:r>
            <a:r>
              <a:rPr sz="477" spc="-37" dirty="0">
                <a:latin typeface="DejaVu Sans"/>
                <a:cs typeface="DejaVu Sans"/>
              </a:rPr>
              <a:t>−</a:t>
            </a:r>
            <a:r>
              <a:rPr sz="477" spc="-37" dirty="0">
                <a:latin typeface="Times New Roman"/>
                <a:cs typeface="Times New Roman"/>
              </a:rPr>
              <a:t>1	</a:t>
            </a:r>
            <a:r>
              <a:rPr sz="1023" spc="-5" baseline="-16666" dirty="0">
                <a:latin typeface="DejaVu Serif"/>
                <a:cs typeface="DejaVu Serif"/>
              </a:rPr>
              <a:t>qu</a:t>
            </a:r>
            <a:r>
              <a:rPr sz="477" spc="-3" dirty="0">
                <a:latin typeface="DejaVu Serif"/>
                <a:cs typeface="DejaVu Serif"/>
              </a:rPr>
              <a:t>p</a:t>
            </a:r>
            <a:r>
              <a:rPr sz="477" spc="-3" dirty="0">
                <a:latin typeface="Times New Roman"/>
                <a:cs typeface="Times New Roman"/>
              </a:rPr>
              <a:t>(</a:t>
            </a:r>
            <a:r>
              <a:rPr sz="477" spc="-3" dirty="0">
                <a:latin typeface="DejaVu Serif"/>
                <a:cs typeface="DejaVu Serif"/>
              </a:rPr>
              <a:t>q</a:t>
            </a:r>
            <a:r>
              <a:rPr sz="477" spc="-3" dirty="0">
                <a:latin typeface="DejaVu Sans"/>
                <a:cs typeface="DejaVu Sans"/>
              </a:rPr>
              <a:t>−</a:t>
            </a:r>
            <a:r>
              <a:rPr sz="477" spc="-3" dirty="0">
                <a:latin typeface="Times New Roman"/>
                <a:cs typeface="Times New Roman"/>
              </a:rPr>
              <a:t>1)</a:t>
            </a:r>
            <a:r>
              <a:rPr sz="477" spc="-3" dirty="0">
                <a:latin typeface="DejaVu Serif"/>
                <a:cs typeface="DejaVu Serif"/>
              </a:rPr>
              <a:t>/q		</a:t>
            </a:r>
            <a:r>
              <a:rPr sz="1023" spc="-5" baseline="-16666" dirty="0">
                <a:latin typeface="DejaVu Serif"/>
                <a:cs typeface="DejaVu Serif"/>
              </a:rPr>
              <a:t>qu</a:t>
            </a:r>
            <a:r>
              <a:rPr sz="477" spc="-3" dirty="0">
                <a:latin typeface="DejaVu Serif"/>
                <a:cs typeface="DejaVu Serif"/>
              </a:rPr>
              <a:t>p</a:t>
            </a:r>
            <a:r>
              <a:rPr sz="477" spc="-3" dirty="0">
                <a:latin typeface="DejaVu Sans"/>
                <a:cs typeface="DejaVu Sans"/>
              </a:rPr>
              <a:t>−</a:t>
            </a:r>
            <a:r>
              <a:rPr sz="477" spc="-3" dirty="0">
                <a:latin typeface="Times New Roman"/>
                <a:cs typeface="Times New Roman"/>
              </a:rPr>
              <a:t>(</a:t>
            </a:r>
            <a:r>
              <a:rPr sz="477" spc="-3" dirty="0">
                <a:latin typeface="DejaVu Serif"/>
                <a:cs typeface="DejaVu Serif"/>
              </a:rPr>
              <a:t>p/q</a:t>
            </a:r>
            <a:r>
              <a:rPr sz="477" spc="-3" dirty="0">
                <a:latin typeface="Times New Roman"/>
                <a:cs typeface="Times New Roman"/>
              </a:rPr>
              <a:t>)		</a:t>
            </a:r>
            <a:r>
              <a:rPr sz="1023" spc="-205" baseline="-13888" dirty="0">
                <a:latin typeface="DejaVu Serif"/>
                <a:cs typeface="DejaVu Serif"/>
              </a:rPr>
              <a:t>q</a:t>
            </a:r>
            <a:endParaRPr sz="1023" baseline="-13888">
              <a:latin typeface="DejaVu Serif"/>
              <a:cs typeface="DejaVu Serif"/>
            </a:endParaRPr>
          </a:p>
        </p:txBody>
      </p:sp>
      <p:sp>
        <p:nvSpPr>
          <p:cNvPr id="56" name="object 56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5</a:t>
            </a:fld>
            <a:endParaRPr spc="31" dirty="0"/>
          </a:p>
        </p:txBody>
      </p:sp>
      <p:sp>
        <p:nvSpPr>
          <p:cNvPr id="54" name="object 54"/>
          <p:cNvSpPr txBox="1"/>
          <p:nvPr/>
        </p:nvSpPr>
        <p:spPr>
          <a:xfrm>
            <a:off x="6831780" y="5522536"/>
            <a:ext cx="400483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71465" algn="l"/>
              </a:tabLst>
            </a:pPr>
            <a:r>
              <a:rPr sz="477" spc="51" dirty="0">
                <a:latin typeface="Times New Roman"/>
                <a:cs typeface="Times New Roman"/>
              </a:rPr>
              <a:t>(</a:t>
            </a:r>
            <a:r>
              <a:rPr sz="477" spc="10" dirty="0">
                <a:latin typeface="DejaVu Serif"/>
                <a:cs typeface="DejaVu Serif"/>
              </a:rPr>
              <a:t>p/</a:t>
            </a:r>
            <a:r>
              <a:rPr sz="477" spc="31" dirty="0">
                <a:latin typeface="DejaVu Serif"/>
                <a:cs typeface="DejaVu Serif"/>
              </a:rPr>
              <a:t>q</a:t>
            </a:r>
            <a:r>
              <a:rPr sz="477" spc="51" dirty="0">
                <a:latin typeface="Times New Roman"/>
                <a:cs typeface="Times New Roman"/>
              </a:rPr>
              <a:t>)</a:t>
            </a:r>
            <a:r>
              <a:rPr sz="477" spc="24" dirty="0">
                <a:latin typeface="DejaVu Sans"/>
                <a:cs typeface="DejaVu Sans"/>
              </a:rPr>
              <a:t>−</a:t>
            </a:r>
            <a:r>
              <a:rPr sz="477" spc="31" dirty="0">
                <a:latin typeface="Times New Roman"/>
                <a:cs typeface="Times New Roman"/>
              </a:rPr>
              <a:t>1</a:t>
            </a:r>
            <a:r>
              <a:rPr sz="477" dirty="0">
                <a:latin typeface="Times New Roman"/>
                <a:cs typeface="Times New Roman"/>
              </a:rPr>
              <a:t>	</a:t>
            </a: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058005" y="5694985"/>
            <a:ext cx="4075401" cy="403205"/>
          </a:xfrm>
          <a:prstGeom prst="rect">
            <a:avLst/>
          </a:prstGeom>
        </p:spPr>
        <p:txBody>
          <a:bodyPr vert="horz" wrap="square" lIns="0" tIns="49357" rIns="0" bIns="0" rtlCol="0">
            <a:spAutoFit/>
          </a:bodyPr>
          <a:lstStyle/>
          <a:p>
            <a:pPr marL="8659">
              <a:spcBef>
                <a:spcPts val="389"/>
              </a:spcBef>
            </a:pPr>
            <a:r>
              <a:rPr sz="682" spc="7" dirty="0">
                <a:latin typeface="Times New Roman"/>
                <a:cs typeface="Times New Roman"/>
              </a:rPr>
              <a:t>which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Power </a:t>
            </a:r>
            <a:r>
              <a:rPr sz="682" spc="17" dirty="0">
                <a:latin typeface="Times New Roman"/>
                <a:cs typeface="Times New Roman"/>
              </a:rPr>
              <a:t>Rule </a:t>
            </a:r>
            <a:r>
              <a:rPr sz="682" spc="3" dirty="0">
                <a:latin typeface="Times New Roman"/>
                <a:cs typeface="Times New Roman"/>
              </a:rPr>
              <a:t>for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02" dirty="0">
                <a:latin typeface="Times New Roman"/>
                <a:cs typeface="Times New Roman"/>
              </a:rPr>
              <a:t> </a:t>
            </a:r>
            <a:r>
              <a:rPr sz="682" spc="-20" dirty="0">
                <a:latin typeface="DejaVu Serif"/>
                <a:cs typeface="DejaVu Serif"/>
              </a:rPr>
              <a:t>p/q</a:t>
            </a:r>
            <a:r>
              <a:rPr sz="682" spc="-20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 marL="11689" marR="3464" indent="154993">
              <a:spcBef>
                <a:spcPts val="320"/>
              </a:spcBef>
            </a:pPr>
            <a:r>
              <a:rPr sz="682" spc="20" dirty="0">
                <a:latin typeface="Times New Roman"/>
                <a:cs typeface="Times New Roman"/>
              </a:rPr>
              <a:t>This </a:t>
            </a:r>
            <a:r>
              <a:rPr sz="682" spc="7" dirty="0">
                <a:latin typeface="Times New Roman"/>
                <a:cs typeface="Times New Roman"/>
              </a:rPr>
              <a:t>proof </a:t>
            </a:r>
            <a:r>
              <a:rPr sz="682" spc="-7" dirty="0">
                <a:latin typeface="Times New Roman"/>
                <a:cs typeface="Times New Roman"/>
              </a:rPr>
              <a:t>is </a:t>
            </a:r>
            <a:r>
              <a:rPr sz="682" spc="-10" dirty="0">
                <a:latin typeface="Times New Roman"/>
                <a:cs typeface="Times New Roman"/>
              </a:rPr>
              <a:t>flawed </a:t>
            </a:r>
            <a:r>
              <a:rPr sz="682" spc="10" dirty="0">
                <a:latin typeface="Times New Roman"/>
                <a:cs typeface="Times New Roman"/>
              </a:rPr>
              <a:t>because </a:t>
            </a:r>
            <a:r>
              <a:rPr sz="682" spc="-20" dirty="0">
                <a:latin typeface="Times New Roman"/>
                <a:cs typeface="Times New Roman"/>
              </a:rPr>
              <a:t>we </a:t>
            </a:r>
            <a:r>
              <a:rPr sz="682" spc="17" dirty="0">
                <a:latin typeface="Times New Roman"/>
                <a:cs typeface="Times New Roman"/>
              </a:rPr>
              <a:t>did </a:t>
            </a:r>
            <a:r>
              <a:rPr sz="682" spc="27" dirty="0">
                <a:latin typeface="Times New Roman"/>
                <a:cs typeface="Times New Roman"/>
              </a:rPr>
              <a:t>not </a:t>
            </a:r>
            <a:r>
              <a:rPr sz="682" spc="-3" dirty="0">
                <a:latin typeface="Times New Roman"/>
                <a:cs typeface="Times New Roman"/>
              </a:rPr>
              <a:t>show </a:t>
            </a:r>
            <a:r>
              <a:rPr sz="682" spc="48" dirty="0">
                <a:latin typeface="Times New Roman"/>
                <a:cs typeface="Times New Roman"/>
              </a:rPr>
              <a:t>that </a:t>
            </a:r>
            <a:r>
              <a:rPr sz="682" spc="-7" dirty="0">
                <a:latin typeface="DejaVu Serif"/>
                <a:cs typeface="DejaVu Serif"/>
              </a:rPr>
              <a:t>w</a:t>
            </a:r>
            <a:r>
              <a:rPr sz="682" spc="-7" dirty="0">
                <a:latin typeface="Times New Roman"/>
                <a:cs typeface="Times New Roman"/>
              </a:rPr>
              <a:t>(</a:t>
            </a:r>
            <a:r>
              <a:rPr sz="682" spc="-7" dirty="0">
                <a:latin typeface="DejaVu Serif"/>
                <a:cs typeface="DejaVu Serif"/>
              </a:rPr>
              <a:t>x</a:t>
            </a:r>
            <a:r>
              <a:rPr sz="682" spc="-7" dirty="0">
                <a:latin typeface="Times New Roman"/>
                <a:cs typeface="Times New Roman"/>
              </a:rPr>
              <a:t>) </a:t>
            </a:r>
            <a:r>
              <a:rPr sz="682" spc="133" dirty="0">
                <a:latin typeface="Times New Roman"/>
                <a:cs typeface="Times New Roman"/>
              </a:rPr>
              <a:t>= </a:t>
            </a:r>
            <a:r>
              <a:rPr sz="682" spc="7" dirty="0">
                <a:latin typeface="DejaVu Serif"/>
                <a:cs typeface="DejaVu Serif"/>
              </a:rPr>
              <a:t>u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r>
              <a:rPr sz="716" spc="10" baseline="27777" dirty="0">
                <a:latin typeface="DejaVu Serif"/>
                <a:cs typeface="DejaVu Serif"/>
              </a:rPr>
              <a:t>p/q </a:t>
            </a:r>
            <a:r>
              <a:rPr sz="682" spc="-7" dirty="0">
                <a:latin typeface="Times New Roman"/>
                <a:cs typeface="Times New Roman"/>
              </a:rPr>
              <a:t>is </a:t>
            </a:r>
            <a:r>
              <a:rPr sz="682" spc="3" dirty="0">
                <a:latin typeface="Times New Roman"/>
                <a:cs typeface="Times New Roman"/>
              </a:rPr>
              <a:t>differentiable: </a:t>
            </a:r>
            <a:r>
              <a:rPr sz="682" spc="-20" dirty="0">
                <a:latin typeface="Times New Roman"/>
                <a:cs typeface="Times New Roman"/>
              </a:rPr>
              <a:t>we </a:t>
            </a:r>
            <a:r>
              <a:rPr sz="682" spc="3" dirty="0">
                <a:latin typeface="Times New Roman"/>
                <a:cs typeface="Times New Roman"/>
              </a:rPr>
              <a:t>only </a:t>
            </a:r>
            <a:r>
              <a:rPr sz="682" spc="-3" dirty="0">
                <a:latin typeface="Times New Roman"/>
                <a:cs typeface="Times New Roman"/>
              </a:rPr>
              <a:t>showed </a:t>
            </a:r>
            <a:r>
              <a:rPr sz="682" spc="27" dirty="0">
                <a:latin typeface="Times New Roman"/>
                <a:cs typeface="Times New Roman"/>
              </a:rPr>
              <a:t>what 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682" spc="17" dirty="0">
                <a:latin typeface="Times New Roman"/>
                <a:cs typeface="Times New Roman"/>
              </a:rPr>
              <a:t>should </a:t>
            </a:r>
            <a:r>
              <a:rPr sz="682" spc="20" dirty="0">
                <a:latin typeface="Times New Roman"/>
                <a:cs typeface="Times New Roman"/>
              </a:rPr>
              <a:t>be, </a:t>
            </a:r>
            <a:r>
              <a:rPr sz="682" i="1" spc="17" dirty="0">
                <a:latin typeface="Times New Roman"/>
                <a:cs typeface="Times New Roman"/>
              </a:rPr>
              <a:t>if </a:t>
            </a:r>
            <a:r>
              <a:rPr sz="682" i="1" spc="27" dirty="0">
                <a:latin typeface="Times New Roman"/>
                <a:cs typeface="Times New Roman"/>
              </a:rPr>
              <a:t>it</a:t>
            </a:r>
            <a:r>
              <a:rPr sz="682" i="1" spc="61" dirty="0">
                <a:latin typeface="Times New Roman"/>
                <a:cs typeface="Times New Roman"/>
              </a:rPr>
              <a:t> </a:t>
            </a:r>
            <a:r>
              <a:rPr sz="682" i="1" spc="17" dirty="0">
                <a:latin typeface="Times New Roman"/>
                <a:cs typeface="Times New Roman"/>
              </a:rPr>
              <a:t>exists.</a:t>
            </a:r>
            <a:endParaRPr sz="682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62653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56714" y="614799"/>
            <a:ext cx="4088823" cy="146594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2988" marR="5628" lvl="1" indent="154993" algn="just">
              <a:spcBef>
                <a:spcPts val="65"/>
              </a:spcBef>
              <a:buAutoNum type="arabicPeriod" startAt="5"/>
              <a:tabLst>
                <a:tab pos="372331" algn="l"/>
              </a:tabLst>
            </a:pPr>
            <a:r>
              <a:rPr sz="682" b="1" spc="-14" dirty="0">
                <a:latin typeface="Georgia"/>
                <a:cs typeface="Georgia"/>
              </a:rPr>
              <a:t>Derivative </a:t>
            </a:r>
            <a:r>
              <a:rPr sz="682" b="1" spc="-37" dirty="0">
                <a:latin typeface="Georgia"/>
                <a:cs typeface="Georgia"/>
              </a:rPr>
              <a:t>of </a:t>
            </a:r>
            <a:r>
              <a:rPr sz="682" spc="14" dirty="0">
                <a:latin typeface="DejaVu Serif"/>
                <a:cs typeface="DejaVu Serif"/>
              </a:rPr>
              <a:t>x</a:t>
            </a:r>
            <a:r>
              <a:rPr sz="716" spc="20" baseline="27777" dirty="0">
                <a:latin typeface="DejaVu Serif"/>
                <a:cs typeface="DejaVu Serif"/>
              </a:rPr>
              <a:t>n </a:t>
            </a:r>
            <a:r>
              <a:rPr sz="682" b="1" spc="-37" dirty="0">
                <a:latin typeface="Georgia"/>
                <a:cs typeface="Georgia"/>
              </a:rPr>
              <a:t>for </a:t>
            </a:r>
            <a:r>
              <a:rPr sz="682" b="1" spc="-24" dirty="0">
                <a:latin typeface="Georgia"/>
                <a:cs typeface="Georgia"/>
              </a:rPr>
              <a:t>integer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b="1" spc="-10" dirty="0">
                <a:latin typeface="Georgia"/>
                <a:cs typeface="Georgia"/>
              </a:rPr>
              <a:t>. </a:t>
            </a:r>
            <a:r>
              <a:rPr sz="682" spc="-7" dirty="0">
                <a:latin typeface="Times New Roman"/>
                <a:cs typeface="Times New Roman"/>
              </a:rPr>
              <a:t>If </a:t>
            </a:r>
            <a:r>
              <a:rPr sz="682" dirty="0">
                <a:latin typeface="Times New Roman"/>
                <a:cs typeface="Times New Roman"/>
              </a:rPr>
              <a:t>you </a:t>
            </a:r>
            <a:r>
              <a:rPr sz="682" spc="-3" dirty="0">
                <a:latin typeface="Times New Roman"/>
                <a:cs typeface="Times New Roman"/>
              </a:rPr>
              <a:t>choose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function </a:t>
            </a:r>
            <a:r>
              <a:rPr sz="682" spc="3" dirty="0">
                <a:latin typeface="DejaVu Serif"/>
                <a:cs typeface="DejaVu Serif"/>
              </a:rPr>
              <a:t>u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x</a:t>
            </a:r>
            <a:r>
              <a:rPr sz="682" spc="3" dirty="0">
                <a:latin typeface="Times New Roman"/>
                <a:cs typeface="Times New Roman"/>
              </a:rPr>
              <a:t>) </a:t>
            </a:r>
            <a:r>
              <a:rPr sz="682" spc="10" dirty="0">
                <a:latin typeface="Times New Roman"/>
                <a:cs typeface="Times New Roman"/>
              </a:rPr>
              <a:t>in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3" dirty="0">
                <a:latin typeface="Times New Roman"/>
                <a:cs typeface="Times New Roman"/>
              </a:rPr>
              <a:t>Power </a:t>
            </a:r>
            <a:r>
              <a:rPr sz="682" spc="10" dirty="0">
                <a:latin typeface="Times New Roman"/>
                <a:cs typeface="Times New Roman"/>
              </a:rPr>
              <a:t>Rule </a:t>
            </a:r>
            <a:r>
              <a:rPr sz="682" spc="27" dirty="0">
                <a:latin typeface="Times New Roman"/>
                <a:cs typeface="Times New Roman"/>
              </a:rPr>
              <a:t>to </a:t>
            </a:r>
            <a:r>
              <a:rPr sz="682" spc="17" dirty="0">
                <a:latin typeface="Times New Roman"/>
                <a:cs typeface="Times New Roman"/>
              </a:rPr>
              <a:t>be </a:t>
            </a:r>
            <a:r>
              <a:rPr sz="682" spc="3" dirty="0">
                <a:latin typeface="DejaVu Serif"/>
                <a:cs typeface="DejaVu Serif"/>
              </a:rPr>
              <a:t>u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x</a:t>
            </a:r>
            <a:r>
              <a:rPr sz="682" spc="3" dirty="0">
                <a:latin typeface="Times New Roman"/>
                <a:cs typeface="Times New Roman"/>
              </a:rPr>
              <a:t>) </a:t>
            </a:r>
            <a:r>
              <a:rPr sz="682" spc="130" dirty="0">
                <a:latin typeface="Times New Roman"/>
                <a:cs typeface="Times New Roman"/>
              </a:rPr>
              <a:t>= 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,  </a:t>
            </a:r>
            <a:r>
              <a:rPr sz="682" spc="34" dirty="0">
                <a:latin typeface="Times New Roman"/>
                <a:cs typeface="Times New Roman"/>
              </a:rPr>
              <a:t>then </a:t>
            </a:r>
            <a:r>
              <a:rPr sz="682" spc="14" dirty="0">
                <a:latin typeface="DejaVu Serif"/>
                <a:cs typeface="DejaVu Serif"/>
              </a:rPr>
              <a:t>u</a:t>
            </a:r>
            <a:r>
              <a:rPr sz="716" spc="20" baseline="27777" dirty="0">
                <a:latin typeface="DejaVu Sans"/>
                <a:cs typeface="DejaVu Sans"/>
              </a:rPr>
              <a:t>j</a:t>
            </a:r>
            <a:r>
              <a:rPr sz="682" spc="14" dirty="0">
                <a:latin typeface="Times New Roman"/>
                <a:cs typeface="Times New Roman"/>
              </a:rPr>
              <a:t>(</a:t>
            </a:r>
            <a:r>
              <a:rPr sz="682" spc="14" dirty="0">
                <a:latin typeface="DejaVu Serif"/>
                <a:cs typeface="DejaVu Serif"/>
              </a:rPr>
              <a:t>x</a:t>
            </a:r>
            <a:r>
              <a:rPr sz="682" spc="14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" dirty="0">
                <a:latin typeface="Times New Roman"/>
                <a:cs typeface="Times New Roman"/>
              </a:rPr>
              <a:t>1,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14" dirty="0">
                <a:latin typeface="Times New Roman"/>
                <a:cs typeface="Times New Roman"/>
              </a:rPr>
              <a:t>hence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0" dirty="0">
                <a:latin typeface="DejaVu Serif"/>
                <a:cs typeface="DejaVu Serif"/>
              </a:rPr>
              <a:t>u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</a:t>
            </a:r>
            <a:r>
              <a:rPr sz="716" spc="15" baseline="27777" dirty="0">
                <a:latin typeface="DejaVu Serif"/>
                <a:cs typeface="DejaVu Serif"/>
              </a:rPr>
              <a:t>n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44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DejaVu Serif"/>
                <a:cs typeface="DejaVu Serif"/>
              </a:rPr>
              <a:t>x</a:t>
            </a:r>
            <a:r>
              <a:rPr sz="716" spc="20" baseline="27777" dirty="0">
                <a:latin typeface="DejaVu Serif"/>
                <a:cs typeface="DejaVu Serif"/>
              </a:rPr>
              <a:t>n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  <a:p>
            <a:pPr marL="1197953">
              <a:spcBef>
                <a:spcPts val="290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716" spc="46" baseline="31746" dirty="0">
                <a:latin typeface="DejaVu Sans"/>
                <a:cs typeface="DejaVu Sans"/>
              </a:rPr>
              <a:t>j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682" spc="31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DejaVu Serif"/>
                <a:cs typeface="DejaVu Serif"/>
              </a:rPr>
              <a:t>nu</a:t>
            </a:r>
            <a:r>
              <a:rPr sz="682" spc="14" dirty="0">
                <a:latin typeface="Times New Roman"/>
                <a:cs typeface="Times New Roman"/>
              </a:rPr>
              <a:t>(</a:t>
            </a:r>
            <a:r>
              <a:rPr sz="682" spc="14" dirty="0">
                <a:latin typeface="DejaVu Serif"/>
                <a:cs typeface="DejaVu Serif"/>
              </a:rPr>
              <a:t>x</a:t>
            </a:r>
            <a:r>
              <a:rPr sz="682" spc="14" dirty="0">
                <a:latin typeface="Times New Roman"/>
                <a:cs typeface="Times New Roman"/>
              </a:rPr>
              <a:t>)</a:t>
            </a:r>
            <a:r>
              <a:rPr sz="716" spc="20" baseline="31746" dirty="0">
                <a:latin typeface="DejaVu Serif"/>
                <a:cs typeface="DejaVu Serif"/>
              </a:rPr>
              <a:t>n</a:t>
            </a:r>
            <a:r>
              <a:rPr sz="716" spc="20" baseline="31746" dirty="0">
                <a:latin typeface="DejaVu Sans"/>
                <a:cs typeface="DejaVu Sans"/>
              </a:rPr>
              <a:t>−</a:t>
            </a:r>
            <a:r>
              <a:rPr sz="716" spc="20" baseline="31746" dirty="0">
                <a:latin typeface="Times New Roman"/>
                <a:cs typeface="Times New Roman"/>
              </a:rPr>
              <a:t>1</a:t>
            </a:r>
            <a:r>
              <a:rPr sz="682" spc="14" dirty="0">
                <a:latin typeface="DejaVu Serif"/>
                <a:cs typeface="DejaVu Serif"/>
              </a:rPr>
              <a:t>u</a:t>
            </a:r>
            <a:r>
              <a:rPr sz="716" spc="20" baseline="31746" dirty="0">
                <a:latin typeface="DejaVu Sans"/>
                <a:cs typeface="DejaVu Sans"/>
              </a:rPr>
              <a:t>j</a:t>
            </a:r>
            <a:r>
              <a:rPr sz="682" spc="14" dirty="0">
                <a:latin typeface="Times New Roman"/>
                <a:cs typeface="Times New Roman"/>
              </a:rPr>
              <a:t>(</a:t>
            </a:r>
            <a:r>
              <a:rPr sz="682" spc="14" dirty="0">
                <a:latin typeface="DejaVu Serif"/>
                <a:cs typeface="DejaVu Serif"/>
              </a:rPr>
              <a:t>x</a:t>
            </a:r>
            <a:r>
              <a:rPr sz="682" spc="14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DejaVu Serif"/>
                <a:cs typeface="DejaVu Serif"/>
              </a:rPr>
              <a:t>nx</a:t>
            </a:r>
            <a:r>
              <a:rPr sz="716" spc="15" baseline="31746" dirty="0">
                <a:latin typeface="DejaVu Serif"/>
                <a:cs typeface="DejaVu Serif"/>
              </a:rPr>
              <a:t>n</a:t>
            </a:r>
            <a:r>
              <a:rPr sz="716" spc="15" baseline="31746" dirty="0">
                <a:latin typeface="DejaVu Sans"/>
                <a:cs typeface="DejaVu Sans"/>
              </a:rPr>
              <a:t>−</a:t>
            </a:r>
            <a:r>
              <a:rPr sz="716" spc="15" baseline="31746" dirty="0">
                <a:latin typeface="Times New Roman"/>
                <a:cs typeface="Times New Roman"/>
              </a:rPr>
              <a:t>1</a:t>
            </a:r>
            <a:r>
              <a:rPr sz="716" spc="97" baseline="31746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DejaVu Serif"/>
                <a:cs typeface="DejaVu Serif"/>
              </a:rPr>
              <a:t>nx</a:t>
            </a:r>
            <a:r>
              <a:rPr sz="716" spc="15" baseline="31746" dirty="0">
                <a:latin typeface="DejaVu Serif"/>
                <a:cs typeface="DejaVu Serif"/>
              </a:rPr>
              <a:t>n</a:t>
            </a:r>
            <a:r>
              <a:rPr sz="716" spc="15" baseline="31746" dirty="0">
                <a:latin typeface="DejaVu Sans"/>
                <a:cs typeface="DejaVu Sans"/>
              </a:rPr>
              <a:t>−</a:t>
            </a:r>
            <a:r>
              <a:rPr sz="716" spc="15" baseline="31746" dirty="0">
                <a:latin typeface="Times New Roman"/>
                <a:cs typeface="Times New Roman"/>
              </a:rPr>
              <a:t>1</a:t>
            </a:r>
            <a:r>
              <a:rPr sz="682" spc="10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8659">
              <a:spcBef>
                <a:spcPts val="279"/>
              </a:spcBef>
            </a:pPr>
            <a:r>
              <a:rPr sz="682" spc="-3" dirty="0">
                <a:latin typeface="Times New Roman"/>
                <a:cs typeface="Times New Roman"/>
              </a:rPr>
              <a:t>We </a:t>
            </a:r>
            <a:r>
              <a:rPr sz="682" spc="20" dirty="0">
                <a:latin typeface="Times New Roman"/>
                <a:cs typeface="Times New Roman"/>
              </a:rPr>
              <a:t>already </a:t>
            </a:r>
            <a:r>
              <a:rPr sz="682" spc="10" dirty="0">
                <a:latin typeface="Times New Roman"/>
                <a:cs typeface="Times New Roman"/>
              </a:rPr>
              <a:t>knew </a:t>
            </a: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-14" dirty="0">
                <a:latin typeface="Times New Roman"/>
                <a:cs typeface="Times New Roman"/>
              </a:rPr>
              <a:t>of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course.</a:t>
            </a:r>
            <a:endParaRPr sz="682">
              <a:latin typeface="Times New Roman"/>
              <a:cs typeface="Times New Roman"/>
            </a:endParaRPr>
          </a:p>
          <a:p>
            <a:pPr marL="9525" marR="3464" lvl="1" indent="158457" algn="just">
              <a:spcBef>
                <a:spcPts val="610"/>
              </a:spcBef>
              <a:buAutoNum type="arabicPeriod" startAt="6"/>
              <a:tabLst>
                <a:tab pos="372331" algn="l"/>
              </a:tabLst>
            </a:pPr>
            <a:r>
              <a:rPr sz="682" b="1" spc="-17" dirty="0">
                <a:latin typeface="Georgia"/>
                <a:cs typeface="Georgia"/>
              </a:rPr>
              <a:t>Example </a:t>
            </a:r>
            <a:r>
              <a:rPr sz="682" b="1" spc="-92" dirty="0">
                <a:latin typeface="Georgia"/>
                <a:cs typeface="Georgia"/>
              </a:rPr>
              <a:t>– </a:t>
            </a:r>
            <a:r>
              <a:rPr sz="682" b="1" spc="-24" dirty="0">
                <a:latin typeface="Georgia"/>
                <a:cs typeface="Georgia"/>
              </a:rPr>
              <a:t>differentiate </a:t>
            </a:r>
            <a:r>
              <a:rPr sz="682" b="1" spc="-27" dirty="0">
                <a:latin typeface="Georgia"/>
                <a:cs typeface="Georgia"/>
              </a:rPr>
              <a:t>a </a:t>
            </a:r>
            <a:r>
              <a:rPr sz="682" b="1" spc="-24" dirty="0">
                <a:latin typeface="Georgia"/>
                <a:cs typeface="Georgia"/>
              </a:rPr>
              <a:t>polynomial </a:t>
            </a:r>
            <a:r>
              <a:rPr sz="682" b="1" spc="-10" dirty="0">
                <a:latin typeface="Georgia"/>
                <a:cs typeface="Georgia"/>
              </a:rPr>
              <a:t>. </a:t>
            </a:r>
            <a:r>
              <a:rPr sz="682" spc="10" dirty="0">
                <a:latin typeface="Times New Roman"/>
                <a:cs typeface="Times New Roman"/>
              </a:rPr>
              <a:t>Using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Differentiation Rules </a:t>
            </a:r>
            <a:r>
              <a:rPr sz="682" spc="10" dirty="0">
                <a:latin typeface="Times New Roman"/>
                <a:cs typeface="Times New Roman"/>
              </a:rPr>
              <a:t>you </a:t>
            </a:r>
            <a:r>
              <a:rPr sz="682" spc="24" dirty="0">
                <a:latin typeface="Times New Roman"/>
                <a:cs typeface="Times New Roman"/>
              </a:rPr>
              <a:t>can </a:t>
            </a:r>
            <a:r>
              <a:rPr sz="682" spc="10" dirty="0">
                <a:latin typeface="Times New Roman"/>
                <a:cs typeface="Times New Roman"/>
              </a:rPr>
              <a:t>easily </a:t>
            </a:r>
            <a:r>
              <a:rPr sz="682" dirty="0">
                <a:latin typeface="Times New Roman"/>
                <a:cs typeface="Times New Roman"/>
              </a:rPr>
              <a:t>differ-  </a:t>
            </a:r>
            <a:r>
              <a:rPr sz="682" spc="27" dirty="0">
                <a:latin typeface="Times New Roman"/>
                <a:cs typeface="Times New Roman"/>
              </a:rPr>
              <a:t>entiate </a:t>
            </a:r>
            <a:r>
              <a:rPr sz="682" spc="20" dirty="0">
                <a:latin typeface="Times New Roman"/>
                <a:cs typeface="Times New Roman"/>
              </a:rPr>
              <a:t>any </a:t>
            </a:r>
            <a:r>
              <a:rPr sz="682" spc="17" dirty="0">
                <a:latin typeface="Times New Roman"/>
                <a:cs typeface="Times New Roman"/>
              </a:rPr>
              <a:t>polynomial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14" dirty="0">
                <a:latin typeface="Times New Roman"/>
                <a:cs typeface="Times New Roman"/>
              </a:rPr>
              <a:t>hence </a:t>
            </a:r>
            <a:r>
              <a:rPr sz="682" spc="20" dirty="0">
                <a:latin typeface="Times New Roman"/>
                <a:cs typeface="Times New Roman"/>
              </a:rPr>
              <a:t>any </a:t>
            </a:r>
            <a:r>
              <a:rPr sz="682" spc="27" dirty="0">
                <a:latin typeface="Times New Roman"/>
                <a:cs typeface="Times New Roman"/>
              </a:rPr>
              <a:t>rational </a:t>
            </a:r>
            <a:r>
              <a:rPr sz="682" spc="17" dirty="0">
                <a:latin typeface="Times New Roman"/>
                <a:cs typeface="Times New Roman"/>
              </a:rPr>
              <a:t>function. </a:t>
            </a:r>
            <a:r>
              <a:rPr sz="682" spc="14" dirty="0">
                <a:latin typeface="Times New Roman"/>
                <a:cs typeface="Times New Roman"/>
              </a:rPr>
              <a:t>For </a:t>
            </a:r>
            <a:r>
              <a:rPr sz="682" spc="17" dirty="0">
                <a:latin typeface="Times New Roman"/>
                <a:cs typeface="Times New Roman"/>
              </a:rPr>
              <a:t>example, </a:t>
            </a:r>
            <a:r>
              <a:rPr sz="682" spc="14" dirty="0">
                <a:latin typeface="Times New Roman"/>
                <a:cs typeface="Times New Roman"/>
              </a:rPr>
              <a:t>using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Sum </a:t>
            </a:r>
            <a:r>
              <a:rPr sz="682" spc="17" dirty="0">
                <a:latin typeface="Times New Roman"/>
                <a:cs typeface="Times New Roman"/>
              </a:rPr>
              <a:t>Rule,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Power </a:t>
            </a:r>
            <a:r>
              <a:rPr sz="682" spc="17" dirty="0">
                <a:latin typeface="Times New Roman"/>
                <a:cs typeface="Times New Roman"/>
              </a:rPr>
              <a:t>Rule  </a:t>
            </a:r>
            <a:r>
              <a:rPr sz="682" spc="24" dirty="0">
                <a:latin typeface="Times New Roman"/>
                <a:cs typeface="Times New Roman"/>
              </a:rPr>
              <a:t>with </a:t>
            </a:r>
            <a:r>
              <a:rPr sz="682" spc="3" dirty="0">
                <a:latin typeface="DejaVu Serif"/>
                <a:cs typeface="DejaVu Serif"/>
              </a:rPr>
              <a:t>u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x</a:t>
            </a:r>
            <a:r>
              <a:rPr sz="682" spc="3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,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rule </a:t>
            </a:r>
            <a:r>
              <a:rPr sz="682" spc="-10" dirty="0">
                <a:latin typeface="Times New Roman"/>
                <a:cs typeface="Times New Roman"/>
              </a:rPr>
              <a:t>(</a:t>
            </a:r>
            <a:r>
              <a:rPr sz="682" spc="-10" dirty="0">
                <a:latin typeface="DejaVu Serif"/>
                <a:cs typeface="DejaVu Serif"/>
              </a:rPr>
              <a:t>cu</a:t>
            </a:r>
            <a:r>
              <a:rPr sz="682" spc="-10" dirty="0">
                <a:latin typeface="Times New Roman"/>
                <a:cs typeface="Times New Roman"/>
              </a:rPr>
              <a:t>)</a:t>
            </a:r>
            <a:r>
              <a:rPr sz="716" spc="-15" baseline="27777" dirty="0">
                <a:latin typeface="DejaVu Sans"/>
                <a:cs typeface="DejaVu Sans"/>
              </a:rPr>
              <a:t>j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17" dirty="0">
                <a:latin typeface="DejaVu Serif"/>
                <a:cs typeface="DejaVu Serif"/>
              </a:rPr>
              <a:t>cu</a:t>
            </a:r>
            <a:r>
              <a:rPr sz="716" spc="-25" baseline="27777" dirty="0">
                <a:latin typeface="DejaVu Sans"/>
                <a:cs typeface="DejaVu Sans"/>
              </a:rPr>
              <a:t>j</a:t>
            </a:r>
            <a:r>
              <a:rPr sz="682" spc="-17" dirty="0">
                <a:latin typeface="Times New Roman"/>
                <a:cs typeface="Times New Roman"/>
              </a:rPr>
              <a:t>,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-6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polynomial</a:t>
            </a:r>
            <a:endParaRPr sz="682">
              <a:latin typeface="Times New Roman"/>
              <a:cs typeface="Times New Roman"/>
            </a:endParaRPr>
          </a:p>
          <a:p>
            <a:pPr marR="4762" algn="ctr">
              <a:spcBef>
                <a:spcPts val="286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2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716" spc="10" baseline="31746" dirty="0">
                <a:latin typeface="Times New Roman"/>
                <a:cs typeface="Times New Roman"/>
              </a:rPr>
              <a:t>4</a:t>
            </a:r>
            <a:r>
              <a:rPr sz="716" spc="97" baseline="31746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31746" dirty="0">
                <a:latin typeface="Times New Roman"/>
                <a:cs typeface="Times New Roman"/>
              </a:rPr>
              <a:t>3</a:t>
            </a:r>
            <a:r>
              <a:rPr sz="716" spc="97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7</a:t>
            </a:r>
            <a:endParaRPr sz="682">
              <a:latin typeface="Times New Roman"/>
              <a:cs typeface="Times New Roman"/>
            </a:endParaRPr>
          </a:p>
          <a:p>
            <a:pPr marL="12988">
              <a:lnSpc>
                <a:spcPts val="818"/>
              </a:lnSpc>
              <a:spcBef>
                <a:spcPts val="279"/>
              </a:spcBef>
            </a:pP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  <a:p>
            <a:pPr marR="4762" algn="ctr">
              <a:lnSpc>
                <a:spcPts val="818"/>
              </a:lnSpc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716" spc="46" baseline="31746" dirty="0">
                <a:latin typeface="DejaVu Sans"/>
                <a:cs typeface="DejaVu Sans"/>
              </a:rPr>
              <a:t>j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682" spc="31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8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716" spc="10" baseline="31746" dirty="0">
                <a:latin typeface="Times New Roman"/>
                <a:cs typeface="Times New Roman"/>
              </a:rPr>
              <a:t>3</a:t>
            </a:r>
            <a:r>
              <a:rPr sz="716" spc="97" baseline="31746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3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716" spc="10" baseline="31746" dirty="0">
                <a:latin typeface="Times New Roman"/>
                <a:cs typeface="Times New Roman"/>
              </a:rPr>
              <a:t>2</a:t>
            </a:r>
            <a:r>
              <a:rPr sz="682" spc="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12988" marR="18184" lvl="1" indent="154993" algn="just">
              <a:spcBef>
                <a:spcPts val="610"/>
              </a:spcBef>
              <a:buAutoNum type="arabicPeriod" startAt="7"/>
              <a:tabLst>
                <a:tab pos="372331" algn="l"/>
              </a:tabLst>
            </a:pPr>
            <a:r>
              <a:rPr sz="682" b="1" spc="-17" dirty="0">
                <a:latin typeface="Georgia"/>
                <a:cs typeface="Georgia"/>
              </a:rPr>
              <a:t>Example </a:t>
            </a:r>
            <a:r>
              <a:rPr sz="682" b="1" spc="-92" dirty="0">
                <a:latin typeface="Georgia"/>
                <a:cs typeface="Georgia"/>
              </a:rPr>
              <a:t>– </a:t>
            </a:r>
            <a:r>
              <a:rPr sz="682" b="1" spc="-24" dirty="0">
                <a:latin typeface="Georgia"/>
                <a:cs typeface="Georgia"/>
              </a:rPr>
              <a:t>differentiate </a:t>
            </a:r>
            <a:r>
              <a:rPr sz="682" b="1" spc="-27" dirty="0">
                <a:latin typeface="Georgia"/>
                <a:cs typeface="Georgia"/>
              </a:rPr>
              <a:t>a </a:t>
            </a:r>
            <a:r>
              <a:rPr sz="682" b="1" spc="-24" dirty="0">
                <a:latin typeface="Georgia"/>
                <a:cs typeface="Georgia"/>
              </a:rPr>
              <a:t>rational function. </a:t>
            </a:r>
            <a:r>
              <a:rPr sz="682" spc="27" dirty="0">
                <a:latin typeface="Times New Roman"/>
                <a:cs typeface="Times New Roman"/>
              </a:rPr>
              <a:t>By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4" dirty="0">
                <a:latin typeface="Times New Roman"/>
                <a:cs typeface="Times New Roman"/>
              </a:rPr>
              <a:t>Quotient </a:t>
            </a:r>
            <a:r>
              <a:rPr sz="682" spc="24" dirty="0">
                <a:latin typeface="Times New Roman"/>
                <a:cs typeface="Times New Roman"/>
              </a:rPr>
              <a:t>Rule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derivative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41" dirty="0">
                <a:latin typeface="Times New Roman"/>
                <a:cs typeface="Times New Roman"/>
              </a:rPr>
              <a:t>the  </a:t>
            </a:r>
            <a:r>
              <a:rPr sz="682" spc="17" dirty="0">
                <a:latin typeface="Times New Roman"/>
                <a:cs typeface="Times New Roman"/>
              </a:rPr>
              <a:t>function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02583" y="2193359"/>
            <a:ext cx="26929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-3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88601" y="2134997"/>
            <a:ext cx="49053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0" dirty="0">
                <a:latin typeface="Times New Roman"/>
                <a:cs typeface="Times New Roman"/>
              </a:rPr>
              <a:t>2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716" spc="15" baseline="27777" dirty="0">
                <a:latin typeface="Times New Roman"/>
                <a:cs typeface="Times New Roman"/>
              </a:rPr>
              <a:t>4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7777" dirty="0">
                <a:latin typeface="Times New Roman"/>
                <a:cs typeface="Times New Roman"/>
              </a:rPr>
              <a:t>3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126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7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97260" y="2266716"/>
            <a:ext cx="473219" cy="0"/>
          </a:xfrm>
          <a:custGeom>
            <a:avLst/>
            <a:gdLst/>
            <a:ahLst/>
            <a:cxnLst/>
            <a:rect l="l" t="t" r="r" b="b"/>
            <a:pathLst>
              <a:path w="694054">
                <a:moveTo>
                  <a:pt x="0" y="0"/>
                </a:moveTo>
                <a:lnTo>
                  <a:pt x="69395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" name="object 6"/>
          <p:cNvSpPr txBox="1"/>
          <p:nvPr/>
        </p:nvSpPr>
        <p:spPr>
          <a:xfrm>
            <a:off x="6106884" y="2252536"/>
            <a:ext cx="24981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92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3809" dirty="0">
                <a:latin typeface="Times New Roman"/>
                <a:cs typeface="Times New Roman"/>
              </a:rPr>
              <a:t>2</a:t>
            </a:r>
            <a:endParaRPr sz="716" baseline="23809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61114" y="2344080"/>
            <a:ext cx="7576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32991" y="2507787"/>
            <a:ext cx="3723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88752" y="2517521"/>
            <a:ext cx="29354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116" dirty="0">
                <a:latin typeface="DejaVu Serif"/>
                <a:cs typeface="DejaVu Serif"/>
              </a:rPr>
              <a:t>g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98973" y="2459159"/>
            <a:ext cx="14941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" dirty="0">
                <a:latin typeface="Times New Roman"/>
                <a:cs typeface="Times New Roman"/>
              </a:rPr>
              <a:t>(8</a:t>
            </a:r>
            <a:r>
              <a:rPr sz="682" spc="14" dirty="0">
                <a:latin typeface="DejaVu Serif"/>
                <a:cs typeface="DejaVu Serif"/>
              </a:rPr>
              <a:t>x</a:t>
            </a:r>
            <a:r>
              <a:rPr sz="716" spc="20" baseline="27777" dirty="0">
                <a:latin typeface="Times New Roman"/>
                <a:cs typeface="Times New Roman"/>
              </a:rPr>
              <a:t>3</a:t>
            </a:r>
            <a:r>
              <a:rPr sz="716" spc="92" baseline="27777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3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716" spc="30" baseline="27777" dirty="0">
                <a:latin typeface="Times New Roman"/>
                <a:cs typeface="Times New Roman"/>
              </a:rPr>
              <a:t>2</a:t>
            </a:r>
            <a:r>
              <a:rPr sz="682" spc="20" dirty="0">
                <a:latin typeface="Times New Roman"/>
                <a:cs typeface="Times New Roman"/>
              </a:rPr>
              <a:t>)(1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DejaVu Serif"/>
                <a:cs typeface="DejaVu Serif"/>
              </a:rPr>
              <a:t>x</a:t>
            </a:r>
            <a:r>
              <a:rPr sz="716" spc="51" baseline="27777" dirty="0">
                <a:latin typeface="Times New Roman"/>
                <a:cs typeface="Times New Roman"/>
              </a:rPr>
              <a:t>2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(2</a:t>
            </a:r>
            <a:r>
              <a:rPr sz="682" spc="14" dirty="0">
                <a:latin typeface="DejaVu Serif"/>
                <a:cs typeface="DejaVu Serif"/>
              </a:rPr>
              <a:t>x</a:t>
            </a:r>
            <a:r>
              <a:rPr sz="716" spc="20" baseline="27777" dirty="0">
                <a:latin typeface="Times New Roman"/>
                <a:cs typeface="Times New Roman"/>
              </a:rPr>
              <a:t>4</a:t>
            </a:r>
            <a:r>
              <a:rPr sz="716" spc="97" baseline="27777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7777" dirty="0">
                <a:latin typeface="Times New Roman"/>
                <a:cs typeface="Times New Roman"/>
              </a:rPr>
              <a:t>3</a:t>
            </a:r>
            <a:r>
              <a:rPr sz="716" spc="92" baseline="2777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7)2</a:t>
            </a:r>
            <a:r>
              <a:rPr sz="682" spc="7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507632" y="2590886"/>
            <a:ext cx="1476808" cy="0"/>
          </a:xfrm>
          <a:custGeom>
            <a:avLst/>
            <a:gdLst/>
            <a:ahLst/>
            <a:cxnLst/>
            <a:rect l="l" t="t" r="r" b="b"/>
            <a:pathLst>
              <a:path w="2165985">
                <a:moveTo>
                  <a:pt x="0" y="0"/>
                </a:moveTo>
                <a:lnTo>
                  <a:pt x="216569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" name="object 12"/>
          <p:cNvSpPr txBox="1"/>
          <p:nvPr/>
        </p:nvSpPr>
        <p:spPr>
          <a:xfrm>
            <a:off x="6066091" y="2576697"/>
            <a:ext cx="35545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(1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112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DejaVu Serif"/>
                <a:cs typeface="DejaVu Serif"/>
              </a:rPr>
              <a:t>x</a:t>
            </a:r>
            <a:r>
              <a:rPr sz="716" spc="51" baseline="23809" dirty="0">
                <a:latin typeface="Times New Roman"/>
                <a:cs typeface="Times New Roman"/>
              </a:rPr>
              <a:t>2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716" spc="51" baseline="23809" dirty="0">
                <a:latin typeface="Times New Roman"/>
                <a:cs typeface="Times New Roman"/>
              </a:rPr>
              <a:t>2</a:t>
            </a:r>
            <a:endParaRPr sz="716" baseline="23809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97557" y="2761353"/>
            <a:ext cx="844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98973" y="2702990"/>
            <a:ext cx="105640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0" dirty="0">
                <a:latin typeface="Times New Roman"/>
                <a:cs typeface="Times New Roman"/>
              </a:rPr>
              <a:t>6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716" spc="15" baseline="27777" dirty="0">
                <a:latin typeface="Times New Roman"/>
                <a:cs typeface="Times New Roman"/>
              </a:rPr>
              <a:t>5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7777" dirty="0">
                <a:latin typeface="Times New Roman"/>
                <a:cs typeface="Times New Roman"/>
              </a:rPr>
              <a:t>4 </a:t>
            </a:r>
            <a:r>
              <a:rPr sz="682" spc="143" dirty="0">
                <a:latin typeface="Times New Roman"/>
                <a:cs typeface="Times New Roman"/>
              </a:rPr>
              <a:t>+ </a:t>
            </a:r>
            <a:r>
              <a:rPr sz="682" spc="10" dirty="0">
                <a:latin typeface="Times New Roman"/>
                <a:cs typeface="Times New Roman"/>
              </a:rPr>
              <a:t>8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716" spc="15" baseline="27777" dirty="0">
                <a:latin typeface="Times New Roman"/>
                <a:cs typeface="Times New Roman"/>
              </a:rPr>
              <a:t>3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10" dirty="0">
                <a:latin typeface="Times New Roman"/>
                <a:cs typeface="Times New Roman"/>
              </a:rPr>
              <a:t>3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716" spc="15" baseline="27777" dirty="0">
                <a:latin typeface="Times New Roman"/>
                <a:cs typeface="Times New Roman"/>
              </a:rPr>
              <a:t>2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19" dirty="0">
                <a:latin typeface="DejaVu Sans"/>
                <a:cs typeface="DejaVu Sans"/>
              </a:rPr>
              <a:t> </a:t>
            </a:r>
            <a:r>
              <a:rPr sz="682" dirty="0">
                <a:latin typeface="Times New Roman"/>
                <a:cs typeface="Times New Roman"/>
              </a:rPr>
              <a:t>14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507632" y="2834718"/>
            <a:ext cx="1039091" cy="0"/>
          </a:xfrm>
          <a:custGeom>
            <a:avLst/>
            <a:gdLst/>
            <a:ahLst/>
            <a:cxnLst/>
            <a:rect l="l" t="t" r="r" b="b"/>
            <a:pathLst>
              <a:path w="1524000">
                <a:moveTo>
                  <a:pt x="0" y="0"/>
                </a:moveTo>
                <a:lnTo>
                  <a:pt x="152349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" name="object 16"/>
          <p:cNvSpPr txBox="1"/>
          <p:nvPr/>
        </p:nvSpPr>
        <p:spPr>
          <a:xfrm>
            <a:off x="5847155" y="2820529"/>
            <a:ext cx="35545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(1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112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DejaVu Serif"/>
                <a:cs typeface="DejaVu Serif"/>
              </a:rPr>
              <a:t>x</a:t>
            </a:r>
            <a:r>
              <a:rPr sz="716" spc="51" baseline="23809" dirty="0">
                <a:latin typeface="Times New Roman"/>
                <a:cs typeface="Times New Roman"/>
              </a:rPr>
              <a:t>2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716" spc="51" baseline="23809" dirty="0">
                <a:latin typeface="Times New Roman"/>
                <a:cs typeface="Times New Roman"/>
              </a:rPr>
              <a:t>2</a:t>
            </a:r>
            <a:endParaRPr sz="716" baseline="23809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548064" y="2761353"/>
            <a:ext cx="4156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818956" y="3262606"/>
            <a:ext cx="49357" cy="0"/>
          </a:xfrm>
          <a:custGeom>
            <a:avLst/>
            <a:gdLst/>
            <a:ahLst/>
            <a:cxnLst/>
            <a:rect l="l" t="t" r="r" b="b"/>
            <a:pathLst>
              <a:path w="72389">
                <a:moveTo>
                  <a:pt x="0" y="0"/>
                </a:moveTo>
                <a:lnTo>
                  <a:pt x="7231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" name="object 19"/>
          <p:cNvSpPr txBox="1"/>
          <p:nvPr/>
        </p:nvSpPr>
        <p:spPr>
          <a:xfrm>
            <a:off x="4061114" y="2946866"/>
            <a:ext cx="4069340" cy="40014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marR="3464">
              <a:spcBef>
                <a:spcPts val="65"/>
              </a:spcBef>
            </a:pPr>
            <a:r>
              <a:rPr sz="682" spc="-7" dirty="0">
                <a:latin typeface="Times New Roman"/>
                <a:cs typeface="Times New Roman"/>
              </a:rPr>
              <a:t>If </a:t>
            </a:r>
            <a:r>
              <a:rPr sz="682" spc="3" dirty="0">
                <a:latin typeface="Times New Roman"/>
                <a:cs typeface="Times New Roman"/>
              </a:rPr>
              <a:t>you </a:t>
            </a:r>
            <a:r>
              <a:rPr sz="682" spc="14" dirty="0">
                <a:latin typeface="Times New Roman"/>
                <a:cs typeface="Times New Roman"/>
              </a:rPr>
              <a:t>compare </a:t>
            </a:r>
            <a:r>
              <a:rPr sz="682" spc="20" dirty="0">
                <a:latin typeface="Times New Roman"/>
                <a:cs typeface="Times New Roman"/>
              </a:rPr>
              <a:t>this </a:t>
            </a:r>
            <a:r>
              <a:rPr sz="682" spc="10" dirty="0">
                <a:latin typeface="Times New Roman"/>
                <a:cs typeface="Times New Roman"/>
              </a:rPr>
              <a:t>example </a:t>
            </a:r>
            <a:r>
              <a:rPr sz="682" spc="20" dirty="0">
                <a:latin typeface="Times New Roman"/>
                <a:cs typeface="Times New Roman"/>
              </a:rPr>
              <a:t>with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previous </a:t>
            </a:r>
            <a:r>
              <a:rPr sz="682" spc="27" dirty="0">
                <a:latin typeface="Times New Roman"/>
                <a:cs typeface="Times New Roman"/>
              </a:rPr>
              <a:t>then </a:t>
            </a:r>
            <a:r>
              <a:rPr sz="682" spc="3" dirty="0">
                <a:latin typeface="Times New Roman"/>
                <a:cs typeface="Times New Roman"/>
              </a:rPr>
              <a:t>you </a:t>
            </a:r>
            <a:r>
              <a:rPr sz="682" spc="-7" dirty="0">
                <a:latin typeface="Times New Roman"/>
                <a:cs typeface="Times New Roman"/>
              </a:rPr>
              <a:t>see </a:t>
            </a:r>
            <a:r>
              <a:rPr sz="682" spc="48" dirty="0">
                <a:latin typeface="Times New Roman"/>
                <a:cs typeface="Times New Roman"/>
              </a:rPr>
              <a:t>that </a:t>
            </a:r>
            <a:r>
              <a:rPr sz="682" spc="7" dirty="0">
                <a:latin typeface="Times New Roman"/>
                <a:cs typeface="Times New Roman"/>
              </a:rPr>
              <a:t>polynomials </a:t>
            </a:r>
            <a:r>
              <a:rPr sz="682" dirty="0">
                <a:latin typeface="Times New Roman"/>
                <a:cs typeface="Times New Roman"/>
              </a:rPr>
              <a:t>simplify </a:t>
            </a:r>
            <a:r>
              <a:rPr sz="682" spc="10" dirty="0">
                <a:latin typeface="Times New Roman"/>
                <a:cs typeface="Times New Roman"/>
              </a:rPr>
              <a:t>when </a:t>
            </a:r>
            <a:r>
              <a:rPr sz="682" spc="3" dirty="0">
                <a:latin typeface="Times New Roman"/>
                <a:cs typeface="Times New Roman"/>
              </a:rPr>
              <a:t>you </a:t>
            </a:r>
            <a:r>
              <a:rPr sz="682" spc="10" dirty="0">
                <a:latin typeface="Times New Roman"/>
                <a:cs typeface="Times New Roman"/>
              </a:rPr>
              <a:t>differentiate  </a:t>
            </a:r>
            <a:r>
              <a:rPr sz="682" spc="34" dirty="0">
                <a:latin typeface="Times New Roman"/>
                <a:cs typeface="Times New Roman"/>
              </a:rPr>
              <a:t>them </a:t>
            </a:r>
            <a:r>
              <a:rPr sz="682" spc="3" dirty="0">
                <a:latin typeface="Times New Roman"/>
                <a:cs typeface="Times New Roman"/>
              </a:rPr>
              <a:t>while </a:t>
            </a:r>
            <a:r>
              <a:rPr sz="682" spc="27" dirty="0">
                <a:latin typeface="Times New Roman"/>
                <a:cs typeface="Times New Roman"/>
              </a:rPr>
              <a:t>rational </a:t>
            </a:r>
            <a:r>
              <a:rPr sz="682" spc="17" dirty="0">
                <a:latin typeface="Times New Roman"/>
                <a:cs typeface="Times New Roman"/>
              </a:rPr>
              <a:t>functions </a:t>
            </a:r>
            <a:r>
              <a:rPr sz="682" spc="14" dirty="0">
                <a:latin typeface="Times New Roman"/>
                <a:cs typeface="Times New Roman"/>
              </a:rPr>
              <a:t>become </a:t>
            </a:r>
            <a:r>
              <a:rPr sz="682" spc="17" dirty="0">
                <a:latin typeface="Times New Roman"/>
                <a:cs typeface="Times New Roman"/>
              </a:rPr>
              <a:t>more</a:t>
            </a:r>
            <a:r>
              <a:rPr sz="682" spc="41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complicated.</a:t>
            </a:r>
            <a:endParaRPr sz="682">
              <a:latin typeface="Times New Roman"/>
              <a:cs typeface="Times New Roman"/>
            </a:endParaRPr>
          </a:p>
          <a:p>
            <a:pPr marL="163652">
              <a:spcBef>
                <a:spcPts val="603"/>
              </a:spcBef>
            </a:pPr>
            <a:r>
              <a:rPr sz="682" b="1" spc="-20" dirty="0">
                <a:latin typeface="Georgia"/>
                <a:cs typeface="Georgia"/>
              </a:rPr>
              <a:t>7.8. </a:t>
            </a:r>
            <a:r>
              <a:rPr sz="682" b="1" spc="-14" dirty="0">
                <a:latin typeface="Georgia"/>
                <a:cs typeface="Georgia"/>
              </a:rPr>
              <a:t>Derivative </a:t>
            </a:r>
            <a:r>
              <a:rPr sz="682" b="1" spc="-37" dirty="0">
                <a:latin typeface="Georgia"/>
                <a:cs typeface="Georgia"/>
              </a:rPr>
              <a:t>of </a:t>
            </a:r>
            <a:r>
              <a:rPr sz="682" b="1" spc="-10" dirty="0">
                <a:latin typeface="Georgia"/>
                <a:cs typeface="Georgia"/>
              </a:rPr>
              <a:t>the </a:t>
            </a:r>
            <a:r>
              <a:rPr sz="682" b="1" spc="-34" dirty="0">
                <a:latin typeface="Georgia"/>
                <a:cs typeface="Georgia"/>
              </a:rPr>
              <a:t>square </a:t>
            </a:r>
            <a:r>
              <a:rPr sz="682" b="1" spc="-17" dirty="0">
                <a:latin typeface="Georgia"/>
                <a:cs typeface="Georgia"/>
              </a:rPr>
              <a:t>root </a:t>
            </a:r>
            <a:r>
              <a:rPr sz="682" b="1" spc="-10" dirty="0">
                <a:latin typeface="Georgia"/>
                <a:cs typeface="Georgia"/>
              </a:rPr>
              <a:t>.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1023" spc="97" baseline="38888" dirty="0">
                <a:latin typeface="DejaVu Sans"/>
                <a:cs typeface="DejaVu Sans"/>
              </a:rPr>
              <a:t>√</a:t>
            </a:r>
            <a:r>
              <a:rPr sz="682" spc="65" dirty="0">
                <a:latin typeface="DejaVu Serif"/>
                <a:cs typeface="DejaVu Serif"/>
              </a:rPr>
              <a:t>x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44" dirty="0">
                <a:latin typeface="DejaVu Serif"/>
                <a:cs typeface="DejaVu Serif"/>
              </a:rPr>
              <a:t>x</a:t>
            </a:r>
            <a:r>
              <a:rPr sz="716" spc="66" baseline="27777" dirty="0">
                <a:latin typeface="Times New Roman"/>
                <a:cs typeface="Times New Roman"/>
              </a:rPr>
              <a:t>1</a:t>
            </a:r>
            <a:r>
              <a:rPr sz="716" spc="66" baseline="27777" dirty="0">
                <a:latin typeface="DejaVu Serif"/>
                <a:cs typeface="DejaVu Serif"/>
              </a:rPr>
              <a:t>/</a:t>
            </a:r>
            <a:r>
              <a:rPr sz="716" spc="66" baseline="27777" dirty="0">
                <a:latin typeface="Times New Roman"/>
                <a:cs typeface="Times New Roman"/>
              </a:rPr>
              <a:t>2</a:t>
            </a:r>
            <a:r>
              <a:rPr sz="716" spc="92" baseline="27777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16768" y="3402185"/>
            <a:ext cx="3723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591400" y="3485284"/>
            <a:ext cx="43295" cy="0"/>
          </a:xfrm>
          <a:custGeom>
            <a:avLst/>
            <a:gdLst/>
            <a:ahLst/>
            <a:cxnLst/>
            <a:rect l="l" t="t" r="r" b="b"/>
            <a:pathLst>
              <a:path w="6350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" name="object 22"/>
          <p:cNvSpPr txBox="1"/>
          <p:nvPr/>
        </p:nvSpPr>
        <p:spPr>
          <a:xfrm>
            <a:off x="5265247" y="3411928"/>
            <a:ext cx="437717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641"/>
              </a:lnSpc>
              <a:spcBef>
                <a:spcPts val="65"/>
              </a:spcBef>
              <a:tabLst>
                <a:tab pos="379258" algn="l"/>
              </a:tabLst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44" dirty="0">
                <a:latin typeface="DejaVu Serif"/>
                <a:cs typeface="DejaVu Serif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  <a:p>
            <a:pPr marR="62777" algn="r">
              <a:lnSpc>
                <a:spcPts val="641"/>
              </a:lnSpc>
            </a:pPr>
            <a:r>
              <a:rPr sz="682" spc="-3" dirty="0">
                <a:latin typeface="Times New Roman"/>
                <a:cs typeface="Times New Roman"/>
              </a:rPr>
              <a:t>2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016302" y="3485284"/>
            <a:ext cx="43295" cy="0"/>
          </a:xfrm>
          <a:custGeom>
            <a:avLst/>
            <a:gdLst/>
            <a:ahLst/>
            <a:cxnLst/>
            <a:rect l="l" t="t" r="r" b="b"/>
            <a:pathLst>
              <a:path w="6350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" name="object 24"/>
          <p:cNvSpPr txBox="1"/>
          <p:nvPr/>
        </p:nvSpPr>
        <p:spPr>
          <a:xfrm>
            <a:off x="5906236" y="3411928"/>
            <a:ext cx="221673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algn="ctr">
              <a:lnSpc>
                <a:spcPts val="641"/>
              </a:lnSpc>
              <a:spcBef>
                <a:spcPts val="65"/>
              </a:spcBef>
              <a:tabLst>
                <a:tab pos="154561" algn="l"/>
              </a:tabLst>
            </a:pP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  <a:p>
            <a:pPr marL="41563" algn="ctr">
              <a:lnSpc>
                <a:spcPts val="641"/>
              </a:lnSpc>
            </a:pPr>
            <a:r>
              <a:rPr sz="682" spc="-3" dirty="0">
                <a:latin typeface="Times New Roman"/>
                <a:cs typeface="Times New Roman"/>
              </a:rPr>
              <a:t>2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582741" y="3376304"/>
            <a:ext cx="70311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33376" algn="l"/>
              </a:tabLst>
            </a:pPr>
            <a:r>
              <a:rPr sz="1023" spc="-5" baseline="13888" dirty="0">
                <a:latin typeface="Times New Roman"/>
                <a:cs typeface="Times New Roman"/>
              </a:rPr>
              <a:t>1 </a:t>
            </a:r>
            <a:r>
              <a:rPr sz="1023" spc="205" baseline="13888" dirty="0">
                <a:latin typeface="Times New Roman"/>
                <a:cs typeface="Times New Roman"/>
              </a:rPr>
              <a:t> </a:t>
            </a:r>
            <a:r>
              <a:rPr sz="477" spc="44" dirty="0">
                <a:latin typeface="Times New Roman"/>
                <a:cs typeface="Times New Roman"/>
              </a:rPr>
              <a:t>1</a:t>
            </a:r>
            <a:r>
              <a:rPr sz="477" spc="44" dirty="0">
                <a:latin typeface="DejaVu Serif"/>
                <a:cs typeface="DejaVu Serif"/>
              </a:rPr>
              <a:t>/</a:t>
            </a:r>
            <a:r>
              <a:rPr sz="477" spc="44" dirty="0">
                <a:latin typeface="Times New Roman"/>
                <a:cs typeface="Times New Roman"/>
              </a:rPr>
              <a:t>2</a:t>
            </a:r>
            <a:r>
              <a:rPr sz="477" spc="44" dirty="0">
                <a:latin typeface="DejaVu Sans"/>
                <a:cs typeface="DejaVu Sans"/>
              </a:rPr>
              <a:t>−</a:t>
            </a:r>
            <a:r>
              <a:rPr sz="477" spc="44" dirty="0">
                <a:latin typeface="Times New Roman"/>
                <a:cs typeface="Times New Roman"/>
              </a:rPr>
              <a:t>1	</a:t>
            </a:r>
            <a:r>
              <a:rPr sz="1023" spc="-5" baseline="13888" dirty="0">
                <a:latin typeface="Times New Roman"/>
                <a:cs typeface="Times New Roman"/>
              </a:rPr>
              <a:t>1</a:t>
            </a:r>
            <a:r>
              <a:rPr sz="1023" spc="112" baseline="13888" dirty="0">
                <a:latin typeface="Times New Roman"/>
                <a:cs typeface="Times New Roman"/>
              </a:rPr>
              <a:t> </a:t>
            </a:r>
            <a:r>
              <a:rPr sz="477" spc="51" dirty="0">
                <a:latin typeface="DejaVu Sans"/>
                <a:cs typeface="DejaVu Sans"/>
              </a:rPr>
              <a:t>−</a:t>
            </a:r>
            <a:r>
              <a:rPr sz="477" spc="51" dirty="0">
                <a:latin typeface="Times New Roman"/>
                <a:cs typeface="Times New Roman"/>
              </a:rPr>
              <a:t>1</a:t>
            </a:r>
            <a:r>
              <a:rPr sz="477" spc="51" dirty="0">
                <a:latin typeface="DejaVu Serif"/>
                <a:cs typeface="DejaVu Serif"/>
              </a:rPr>
              <a:t>/</a:t>
            </a:r>
            <a:r>
              <a:rPr sz="477" spc="5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406818" y="3485284"/>
            <a:ext cx="200891" cy="0"/>
          </a:xfrm>
          <a:custGeom>
            <a:avLst/>
            <a:gdLst/>
            <a:ahLst/>
            <a:cxnLst/>
            <a:rect l="l" t="t" r="r" b="b"/>
            <a:pathLst>
              <a:path w="294639">
                <a:moveTo>
                  <a:pt x="0" y="0"/>
                </a:moveTo>
                <a:lnTo>
                  <a:pt x="29461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" name="object 27"/>
          <p:cNvSpPr/>
          <p:nvPr/>
        </p:nvSpPr>
        <p:spPr>
          <a:xfrm>
            <a:off x="6743414" y="3485284"/>
            <a:ext cx="164523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10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" name="object 28"/>
          <p:cNvSpPr/>
          <p:nvPr/>
        </p:nvSpPr>
        <p:spPr>
          <a:xfrm>
            <a:off x="6858441" y="3502542"/>
            <a:ext cx="49357" cy="0"/>
          </a:xfrm>
          <a:custGeom>
            <a:avLst/>
            <a:gdLst/>
            <a:ahLst/>
            <a:cxnLst/>
            <a:rect l="l" t="t" r="r" b="b"/>
            <a:pathLst>
              <a:path w="72389">
                <a:moveTo>
                  <a:pt x="0" y="0"/>
                </a:moveTo>
                <a:lnTo>
                  <a:pt x="7231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" name="object 29"/>
          <p:cNvSpPr txBox="1"/>
          <p:nvPr/>
        </p:nvSpPr>
        <p:spPr>
          <a:xfrm>
            <a:off x="6296752" y="3338006"/>
            <a:ext cx="619990" cy="246799"/>
          </a:xfrm>
          <a:prstGeom prst="rect">
            <a:avLst/>
          </a:prstGeom>
        </p:spPr>
        <p:txBody>
          <a:bodyPr vert="horz" wrap="square" lIns="0" tIns="23813" rIns="0" bIns="0" rtlCol="0">
            <a:spAutoFit/>
          </a:bodyPr>
          <a:lstStyle/>
          <a:p>
            <a:pPr marL="188763">
              <a:spcBef>
                <a:spcPts val="187"/>
              </a:spcBef>
              <a:tabLst>
                <a:tab pos="506976" algn="l"/>
              </a:tabLst>
            </a:pPr>
            <a:r>
              <a:rPr sz="682" spc="-3" dirty="0">
                <a:latin typeface="Times New Roman"/>
                <a:cs typeface="Times New Roman"/>
              </a:rPr>
              <a:t>1	1</a:t>
            </a:r>
            <a:endParaRPr sz="682">
              <a:latin typeface="Times New Roman"/>
              <a:cs typeface="Times New Roman"/>
            </a:endParaRPr>
          </a:p>
          <a:p>
            <a:pPr marL="8659">
              <a:spcBef>
                <a:spcPts val="119"/>
              </a:spcBef>
            </a:pPr>
            <a:r>
              <a:rPr sz="1023" spc="215" baseline="38888" dirty="0">
                <a:latin typeface="Times New Roman"/>
                <a:cs typeface="Times New Roman"/>
              </a:rPr>
              <a:t>= </a:t>
            </a:r>
            <a:r>
              <a:rPr sz="682" spc="34" dirty="0">
                <a:latin typeface="Times New Roman"/>
                <a:cs typeface="Times New Roman"/>
              </a:rPr>
              <a:t>2</a:t>
            </a:r>
            <a:r>
              <a:rPr sz="682" spc="34" dirty="0">
                <a:latin typeface="DejaVu Serif"/>
                <a:cs typeface="DejaVu Serif"/>
              </a:rPr>
              <a:t>x</a:t>
            </a:r>
            <a:r>
              <a:rPr sz="716" spc="51" baseline="23809" dirty="0">
                <a:latin typeface="Times New Roman"/>
                <a:cs typeface="Times New Roman"/>
              </a:rPr>
              <a:t>1</a:t>
            </a:r>
            <a:r>
              <a:rPr sz="716" spc="51" baseline="23809" dirty="0">
                <a:latin typeface="DejaVu Serif"/>
                <a:cs typeface="DejaVu Serif"/>
              </a:rPr>
              <a:t>/</a:t>
            </a:r>
            <a:r>
              <a:rPr sz="716" spc="51" baseline="23809" dirty="0">
                <a:latin typeface="Times New Roman"/>
                <a:cs typeface="Times New Roman"/>
              </a:rPr>
              <a:t>2 </a:t>
            </a:r>
            <a:r>
              <a:rPr sz="1023" spc="215" baseline="38888" dirty="0">
                <a:latin typeface="Times New Roman"/>
                <a:cs typeface="Times New Roman"/>
              </a:rPr>
              <a:t>=</a:t>
            </a:r>
            <a:r>
              <a:rPr sz="1023" baseline="38888" dirty="0">
                <a:latin typeface="Times New Roman"/>
                <a:cs typeface="Times New Roman"/>
              </a:rPr>
              <a:t> </a:t>
            </a:r>
            <a:r>
              <a:rPr sz="682" spc="44" dirty="0">
                <a:latin typeface="Times New Roman"/>
                <a:cs typeface="Times New Roman"/>
              </a:rPr>
              <a:t>2</a:t>
            </a:r>
            <a:r>
              <a:rPr sz="1023" spc="66" baseline="41666" dirty="0">
                <a:latin typeface="DejaVu Sans"/>
                <a:cs typeface="DejaVu Sans"/>
              </a:rPr>
              <a:t>√</a:t>
            </a:r>
            <a:r>
              <a:rPr sz="682" spc="44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058005" y="3601718"/>
            <a:ext cx="2309813" cy="317943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" dirty="0">
                <a:latin typeface="Times New Roman"/>
                <a:cs typeface="Times New Roman"/>
              </a:rPr>
              <a:t>where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17" dirty="0">
                <a:latin typeface="Times New Roman"/>
                <a:cs typeface="Times New Roman"/>
              </a:rPr>
              <a:t>used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power </a:t>
            </a:r>
            <a:r>
              <a:rPr sz="682" spc="17" dirty="0">
                <a:latin typeface="Times New Roman"/>
                <a:cs typeface="Times New Roman"/>
              </a:rPr>
              <a:t>rule </a:t>
            </a:r>
            <a:r>
              <a:rPr sz="682" spc="24" dirty="0">
                <a:latin typeface="Times New Roman"/>
                <a:cs typeface="Times New Roman"/>
              </a:rPr>
              <a:t>with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34" dirty="0">
                <a:latin typeface="Times New Roman"/>
                <a:cs typeface="Times New Roman"/>
              </a:rPr>
              <a:t>1</a:t>
            </a:r>
            <a:r>
              <a:rPr sz="682" spc="34" dirty="0">
                <a:latin typeface="DejaVu Serif"/>
                <a:cs typeface="DejaVu Serif"/>
              </a:rPr>
              <a:t>/</a:t>
            </a:r>
            <a:r>
              <a:rPr sz="682" spc="34" dirty="0">
                <a:latin typeface="Times New Roman"/>
                <a:cs typeface="Times New Roman"/>
              </a:rPr>
              <a:t>2 and </a:t>
            </a:r>
            <a:r>
              <a:rPr sz="682" spc="3" dirty="0">
                <a:latin typeface="DejaVu Serif"/>
                <a:cs typeface="DejaVu Serif"/>
              </a:rPr>
              <a:t>u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x</a:t>
            </a:r>
            <a:r>
              <a:rPr sz="682" spc="3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75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27"/>
              </a:spcBef>
            </a:pPr>
            <a:endParaRPr sz="648">
              <a:latin typeface="Times New Roman"/>
              <a:cs typeface="Times New Roman"/>
            </a:endParaRPr>
          </a:p>
          <a:p>
            <a:pPr marR="3464" algn="r"/>
            <a:r>
              <a:rPr sz="682" b="1" spc="-41" dirty="0">
                <a:latin typeface="Georgia"/>
                <a:cs typeface="Georgia"/>
              </a:rPr>
              <a:t>8.</a:t>
            </a:r>
            <a:r>
              <a:rPr sz="682" b="1" spc="48" dirty="0">
                <a:latin typeface="Georgia"/>
                <a:cs typeface="Georgia"/>
              </a:rPr>
              <a:t> </a:t>
            </a:r>
            <a:r>
              <a:rPr sz="682" b="1" spc="-24" dirty="0">
                <a:latin typeface="Georgia"/>
                <a:cs typeface="Georgia"/>
              </a:rPr>
              <a:t>Exercises</a:t>
            </a:r>
            <a:endParaRPr sz="682">
              <a:latin typeface="Georgia"/>
              <a:cs typeface="Georgi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960608" y="4019251"/>
            <a:ext cx="1990725" cy="80865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09102" indent="-100443">
              <a:spcBef>
                <a:spcPts val="65"/>
              </a:spcBef>
              <a:buFont typeface="Arial"/>
              <a:buAutoNum type="arabicPeriod" startAt="108"/>
              <a:tabLst>
                <a:tab pos="214740" algn="l"/>
              </a:tabLst>
            </a:pPr>
            <a:r>
              <a:rPr sz="614" spc="-10" dirty="0">
                <a:latin typeface="Arial"/>
                <a:cs typeface="Arial"/>
              </a:rPr>
              <a:t>Let</a:t>
            </a:r>
            <a:r>
              <a:rPr sz="614" spc="24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24" dirty="0">
                <a:latin typeface="Times New Roman"/>
                <a:cs typeface="Times New Roman"/>
              </a:rPr>
              <a:t>(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24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0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41" baseline="37037" dirty="0">
                <a:latin typeface="Times New Roman"/>
                <a:cs typeface="Times New Roman"/>
              </a:rPr>
              <a:t>2</a:t>
            </a:r>
            <a:r>
              <a:rPr sz="614" spc="82" baseline="37037" dirty="0">
                <a:latin typeface="Times New Roman"/>
                <a:cs typeface="Times New Roman"/>
              </a:rPr>
              <a:t> </a:t>
            </a:r>
            <a:r>
              <a:rPr sz="614" spc="130" dirty="0">
                <a:latin typeface="Times New Roman"/>
                <a:cs typeface="Times New Roman"/>
              </a:rPr>
              <a:t>+</a:t>
            </a:r>
            <a:r>
              <a:rPr sz="614" spc="-31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Times New Roman"/>
                <a:cs typeface="Times New Roman"/>
              </a:rPr>
              <a:t>1)(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37037" dirty="0">
                <a:latin typeface="Times New Roman"/>
                <a:cs typeface="Times New Roman"/>
              </a:rPr>
              <a:t>3</a:t>
            </a:r>
            <a:r>
              <a:rPr sz="614" spc="82" baseline="37037" dirty="0">
                <a:latin typeface="Times New Roman"/>
                <a:cs typeface="Times New Roman"/>
              </a:rPr>
              <a:t> </a:t>
            </a:r>
            <a:r>
              <a:rPr sz="614" spc="130" dirty="0">
                <a:latin typeface="Times New Roman"/>
                <a:cs typeface="Times New Roman"/>
              </a:rPr>
              <a:t>+</a:t>
            </a:r>
            <a:r>
              <a:rPr sz="614" spc="-31" dirty="0">
                <a:latin typeface="Times New Roman"/>
                <a:cs typeface="Times New Roman"/>
              </a:rPr>
              <a:t> </a:t>
            </a:r>
            <a:r>
              <a:rPr sz="614" spc="10" dirty="0">
                <a:latin typeface="Times New Roman"/>
                <a:cs typeface="Times New Roman"/>
              </a:rPr>
              <a:t>3)</a:t>
            </a:r>
            <a:r>
              <a:rPr sz="614" spc="10" dirty="0">
                <a:latin typeface="Arial"/>
                <a:cs typeface="Arial"/>
              </a:rPr>
              <a:t>.</a:t>
            </a:r>
            <a:r>
              <a:rPr sz="614" spc="106" dirty="0">
                <a:latin typeface="Arial"/>
                <a:cs typeface="Arial"/>
              </a:rPr>
              <a:t> </a:t>
            </a:r>
            <a:r>
              <a:rPr sz="614" spc="-17" dirty="0">
                <a:latin typeface="Arial"/>
                <a:cs typeface="Arial"/>
              </a:rPr>
              <a:t>Find</a:t>
            </a:r>
            <a:r>
              <a:rPr sz="614" spc="27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i="1" spc="61" baseline="37037" dirty="0">
                <a:latin typeface="Arial"/>
                <a:cs typeface="Arial"/>
              </a:rPr>
              <a:t>j</a:t>
            </a:r>
            <a:r>
              <a:rPr sz="614" spc="41" dirty="0">
                <a:latin typeface="Times New Roman"/>
                <a:cs typeface="Times New Roman"/>
              </a:rPr>
              <a:t>(</a:t>
            </a:r>
            <a:r>
              <a:rPr sz="614" spc="41" dirty="0">
                <a:latin typeface="DejaVu Serif"/>
                <a:cs typeface="DejaVu Serif"/>
              </a:rPr>
              <a:t>x</a:t>
            </a:r>
            <a:r>
              <a:rPr sz="614" spc="41" dirty="0">
                <a:latin typeface="Times New Roman"/>
                <a:cs typeface="Times New Roman"/>
              </a:rPr>
              <a:t>)</a:t>
            </a:r>
            <a:r>
              <a:rPr sz="614" spc="48" dirty="0">
                <a:latin typeface="Times New Roman"/>
                <a:cs typeface="Times New Roman"/>
              </a:rPr>
              <a:t> </a:t>
            </a:r>
            <a:r>
              <a:rPr sz="614" spc="-7" dirty="0">
                <a:latin typeface="Arial"/>
                <a:cs typeface="Arial"/>
              </a:rPr>
              <a:t>in</a:t>
            </a:r>
            <a:r>
              <a:rPr sz="614" spc="31" dirty="0">
                <a:latin typeface="Arial"/>
                <a:cs typeface="Arial"/>
              </a:rPr>
              <a:t> </a:t>
            </a:r>
            <a:r>
              <a:rPr sz="614" spc="-17" dirty="0">
                <a:latin typeface="Arial"/>
                <a:cs typeface="Arial"/>
              </a:rPr>
              <a:t>two</a:t>
            </a:r>
            <a:r>
              <a:rPr sz="614" spc="31" dirty="0">
                <a:latin typeface="Arial"/>
                <a:cs typeface="Arial"/>
              </a:rPr>
              <a:t> </a:t>
            </a:r>
            <a:r>
              <a:rPr sz="614" spc="-41" dirty="0">
                <a:latin typeface="Arial"/>
                <a:cs typeface="Arial"/>
              </a:rPr>
              <a:t>ways:</a:t>
            </a:r>
            <a:endParaRPr sz="614">
              <a:latin typeface="Arial"/>
              <a:cs typeface="Arial"/>
            </a:endParaRPr>
          </a:p>
          <a:p>
            <a:pPr marL="106504" lvl="1" indent="-4329">
              <a:spcBef>
                <a:spcPts val="10"/>
              </a:spcBef>
              <a:buFont typeface="Arial"/>
              <a:buAutoNum type="alphaLcParenBoth"/>
              <a:tabLst>
                <a:tab pos="236387" algn="l"/>
              </a:tabLst>
            </a:pPr>
            <a:r>
              <a:rPr sz="614" spc="-31" dirty="0">
                <a:latin typeface="Arial"/>
                <a:cs typeface="Arial"/>
              </a:rPr>
              <a:t>by </a:t>
            </a:r>
            <a:r>
              <a:rPr sz="614" dirty="0">
                <a:latin typeface="Arial"/>
                <a:cs typeface="Arial"/>
              </a:rPr>
              <a:t>multiplying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0" dirty="0">
                <a:latin typeface="Arial"/>
                <a:cs typeface="Arial"/>
              </a:rPr>
              <a:t>then</a:t>
            </a:r>
            <a:r>
              <a:rPr sz="614" spc="-85" dirty="0">
                <a:latin typeface="Arial"/>
                <a:cs typeface="Arial"/>
              </a:rPr>
              <a:t> </a:t>
            </a:r>
            <a:r>
              <a:rPr sz="614" spc="-3" dirty="0">
                <a:latin typeface="Arial"/>
                <a:cs typeface="Arial"/>
              </a:rPr>
              <a:t>differentiating,</a:t>
            </a:r>
            <a:endParaRPr sz="614">
              <a:latin typeface="Arial"/>
              <a:cs typeface="Arial"/>
            </a:endParaRPr>
          </a:p>
          <a:p>
            <a:pPr marL="106504" marR="886667" lvl="1" indent="-4329">
              <a:lnSpc>
                <a:spcPct val="101499"/>
              </a:lnSpc>
              <a:buFont typeface="Arial"/>
              <a:buAutoNum type="alphaLcParenBoth"/>
              <a:tabLst>
                <a:tab pos="239417" algn="l"/>
              </a:tabLst>
            </a:pPr>
            <a:r>
              <a:rPr sz="614" spc="-31" dirty="0">
                <a:latin typeface="Arial"/>
                <a:cs typeface="Arial"/>
              </a:rPr>
              <a:t>by </a:t>
            </a:r>
            <a:r>
              <a:rPr sz="614" spc="-24" dirty="0">
                <a:latin typeface="Arial"/>
                <a:cs typeface="Arial"/>
              </a:rPr>
              <a:t>using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7" dirty="0">
                <a:latin typeface="Arial"/>
                <a:cs typeface="Arial"/>
              </a:rPr>
              <a:t>product </a:t>
            </a:r>
            <a:r>
              <a:rPr sz="614" spc="-14" dirty="0">
                <a:latin typeface="Arial"/>
                <a:cs typeface="Arial"/>
              </a:rPr>
              <a:t>rule.  </a:t>
            </a:r>
            <a:r>
              <a:rPr sz="614" spc="-17" dirty="0">
                <a:latin typeface="Arial"/>
                <a:cs typeface="Arial"/>
              </a:rPr>
              <a:t>Are </a:t>
            </a:r>
            <a:r>
              <a:rPr sz="614" spc="-20" dirty="0">
                <a:latin typeface="Arial"/>
                <a:cs typeface="Arial"/>
              </a:rPr>
              <a:t>your </a:t>
            </a:r>
            <a:r>
              <a:rPr sz="614" spc="-41" dirty="0">
                <a:latin typeface="Arial"/>
                <a:cs typeface="Arial"/>
              </a:rPr>
              <a:t>answers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85" dirty="0">
                <a:latin typeface="Arial"/>
                <a:cs typeface="Arial"/>
              </a:rPr>
              <a:t> </a:t>
            </a:r>
            <a:r>
              <a:rPr sz="614" spc="-48" dirty="0">
                <a:latin typeface="Arial"/>
                <a:cs typeface="Arial"/>
              </a:rPr>
              <a:t>same?</a:t>
            </a:r>
            <a:endParaRPr sz="614">
              <a:latin typeface="Arial"/>
              <a:cs typeface="Arial"/>
            </a:endParaRPr>
          </a:p>
          <a:p>
            <a:pPr marL="109102" marR="3464" indent="-100443" algn="just">
              <a:lnSpc>
                <a:spcPct val="101499"/>
              </a:lnSpc>
              <a:spcBef>
                <a:spcPts val="347"/>
              </a:spcBef>
              <a:buFont typeface="Arial"/>
              <a:buAutoNum type="arabicPeriod" startAt="108"/>
              <a:tabLst>
                <a:tab pos="213441" algn="l"/>
              </a:tabLst>
            </a:pPr>
            <a:r>
              <a:rPr sz="614" spc="-10" dirty="0">
                <a:latin typeface="Arial"/>
                <a:cs typeface="Arial"/>
              </a:rPr>
              <a:t>Let</a:t>
            </a:r>
            <a:r>
              <a:rPr sz="614" spc="17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24" dirty="0">
                <a:latin typeface="Times New Roman"/>
                <a:cs typeface="Times New Roman"/>
              </a:rPr>
              <a:t>(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24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0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7" dirty="0">
                <a:latin typeface="Times New Roman"/>
                <a:cs typeface="Times New Roman"/>
              </a:rPr>
              <a:t>(1</a:t>
            </a:r>
            <a:r>
              <a:rPr sz="614" spc="-48" dirty="0">
                <a:latin typeface="Times New Roman"/>
                <a:cs typeface="Times New Roman"/>
              </a:rPr>
              <a:t> </a:t>
            </a:r>
            <a:r>
              <a:rPr sz="614" spc="130" dirty="0">
                <a:latin typeface="Times New Roman"/>
                <a:cs typeface="Times New Roman"/>
              </a:rPr>
              <a:t>+</a:t>
            </a:r>
            <a:r>
              <a:rPr sz="614" spc="-51" dirty="0">
                <a:latin typeface="Times New Roman"/>
                <a:cs typeface="Times New Roman"/>
              </a:rPr>
              <a:t> </a:t>
            </a:r>
            <a:r>
              <a:rPr sz="614" spc="37" dirty="0">
                <a:latin typeface="DejaVu Serif"/>
                <a:cs typeface="DejaVu Serif"/>
              </a:rPr>
              <a:t>x</a:t>
            </a:r>
            <a:r>
              <a:rPr sz="614" spc="56" baseline="37037" dirty="0">
                <a:latin typeface="Times New Roman"/>
                <a:cs typeface="Times New Roman"/>
              </a:rPr>
              <a:t>2</a:t>
            </a:r>
            <a:r>
              <a:rPr sz="614" spc="37" dirty="0">
                <a:latin typeface="Times New Roman"/>
                <a:cs typeface="Times New Roman"/>
              </a:rPr>
              <a:t>)</a:t>
            </a:r>
            <a:r>
              <a:rPr sz="614" spc="56" baseline="37037" dirty="0">
                <a:latin typeface="Times New Roman"/>
                <a:cs typeface="Times New Roman"/>
              </a:rPr>
              <a:t>4</a:t>
            </a:r>
            <a:r>
              <a:rPr sz="614" spc="37" dirty="0">
                <a:latin typeface="Arial"/>
                <a:cs typeface="Arial"/>
              </a:rPr>
              <a:t>.</a:t>
            </a:r>
            <a:r>
              <a:rPr sz="614" spc="102" dirty="0">
                <a:latin typeface="Arial"/>
                <a:cs typeface="Arial"/>
              </a:rPr>
              <a:t> </a:t>
            </a:r>
            <a:r>
              <a:rPr sz="614" spc="-17" dirty="0">
                <a:latin typeface="Arial"/>
                <a:cs typeface="Arial"/>
              </a:rPr>
              <a:t>Find</a:t>
            </a:r>
            <a:r>
              <a:rPr sz="614" spc="20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i="1" spc="61" baseline="37037" dirty="0">
                <a:latin typeface="Arial"/>
                <a:cs typeface="Arial"/>
              </a:rPr>
              <a:t>j</a:t>
            </a:r>
            <a:r>
              <a:rPr sz="614" spc="41" dirty="0">
                <a:latin typeface="Times New Roman"/>
                <a:cs typeface="Times New Roman"/>
              </a:rPr>
              <a:t>(</a:t>
            </a:r>
            <a:r>
              <a:rPr sz="614" spc="41" dirty="0">
                <a:latin typeface="DejaVu Serif"/>
                <a:cs typeface="DejaVu Serif"/>
              </a:rPr>
              <a:t>x</a:t>
            </a:r>
            <a:r>
              <a:rPr sz="614" spc="41" dirty="0">
                <a:latin typeface="Times New Roman"/>
                <a:cs typeface="Times New Roman"/>
              </a:rPr>
              <a:t>)</a:t>
            </a:r>
            <a:r>
              <a:rPr sz="614" spc="37" dirty="0">
                <a:latin typeface="Times New Roman"/>
                <a:cs typeface="Times New Roman"/>
              </a:rPr>
              <a:t> </a:t>
            </a:r>
            <a:r>
              <a:rPr sz="614" spc="-7" dirty="0">
                <a:latin typeface="Arial"/>
                <a:cs typeface="Arial"/>
              </a:rPr>
              <a:t>in</a:t>
            </a:r>
            <a:r>
              <a:rPr sz="614" spc="20" dirty="0">
                <a:latin typeface="Arial"/>
                <a:cs typeface="Arial"/>
              </a:rPr>
              <a:t> </a:t>
            </a:r>
            <a:r>
              <a:rPr sz="614" spc="-17" dirty="0">
                <a:latin typeface="Arial"/>
                <a:cs typeface="Arial"/>
              </a:rPr>
              <a:t>two</a:t>
            </a:r>
            <a:r>
              <a:rPr sz="614" spc="20" dirty="0">
                <a:latin typeface="Arial"/>
                <a:cs typeface="Arial"/>
              </a:rPr>
              <a:t> </a:t>
            </a:r>
            <a:r>
              <a:rPr sz="614" spc="-41" dirty="0">
                <a:latin typeface="Arial"/>
                <a:cs typeface="Arial"/>
              </a:rPr>
              <a:t>ways,</a:t>
            </a:r>
            <a:r>
              <a:rPr sz="614" spc="24" dirty="0">
                <a:latin typeface="Arial"/>
                <a:cs typeface="Arial"/>
              </a:rPr>
              <a:t> </a:t>
            </a:r>
            <a:r>
              <a:rPr sz="614" dirty="0">
                <a:latin typeface="Arial"/>
                <a:cs typeface="Arial"/>
              </a:rPr>
              <a:t>first</a:t>
            </a:r>
            <a:r>
              <a:rPr sz="614" spc="20" dirty="0">
                <a:latin typeface="Arial"/>
                <a:cs typeface="Arial"/>
              </a:rPr>
              <a:t> </a:t>
            </a:r>
            <a:r>
              <a:rPr sz="614" spc="-34" dirty="0">
                <a:latin typeface="Arial"/>
                <a:cs typeface="Arial"/>
              </a:rPr>
              <a:t>by  </a:t>
            </a:r>
            <a:r>
              <a:rPr sz="614" spc="-24" dirty="0">
                <a:latin typeface="Arial"/>
                <a:cs typeface="Arial"/>
              </a:rPr>
              <a:t>expanding </a:t>
            </a:r>
            <a:r>
              <a:rPr sz="614" spc="14" dirty="0">
                <a:latin typeface="Arial"/>
                <a:cs typeface="Arial"/>
              </a:rPr>
              <a:t>to </a:t>
            </a:r>
            <a:r>
              <a:rPr sz="614" spc="-14" dirty="0">
                <a:latin typeface="Arial"/>
                <a:cs typeface="Arial"/>
              </a:rPr>
              <a:t>get </a:t>
            </a:r>
            <a:r>
              <a:rPr sz="614" spc="-31" dirty="0">
                <a:latin typeface="Arial"/>
                <a:cs typeface="Arial"/>
              </a:rPr>
              <a:t>an </a:t>
            </a:r>
            <a:r>
              <a:rPr sz="614" spc="-34" dirty="0">
                <a:latin typeface="Arial"/>
                <a:cs typeface="Arial"/>
              </a:rPr>
              <a:t>expression </a:t>
            </a:r>
            <a:r>
              <a:rPr sz="614" spc="-7" dirty="0">
                <a:latin typeface="Arial"/>
                <a:cs typeface="Arial"/>
              </a:rPr>
              <a:t>for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-55" dirty="0">
                <a:latin typeface="Arial"/>
                <a:cs typeface="Arial"/>
              </a:rPr>
              <a:t>as </a:t>
            </a:r>
            <a:r>
              <a:rPr sz="614" spc="-41" dirty="0">
                <a:latin typeface="Arial"/>
                <a:cs typeface="Arial"/>
              </a:rPr>
              <a:t>a </a:t>
            </a:r>
            <a:r>
              <a:rPr sz="614" spc="-14" dirty="0">
                <a:latin typeface="Arial"/>
                <a:cs typeface="Arial"/>
              </a:rPr>
              <a:t>polynomial  </a:t>
            </a:r>
            <a:r>
              <a:rPr sz="614" spc="-7" dirty="0">
                <a:latin typeface="Arial"/>
                <a:cs typeface="Arial"/>
              </a:rPr>
              <a:t>in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34" dirty="0">
                <a:latin typeface="Arial"/>
                <a:cs typeface="Arial"/>
              </a:rPr>
              <a:t>and </a:t>
            </a:r>
            <a:r>
              <a:rPr sz="614" spc="-17" dirty="0">
                <a:latin typeface="Arial"/>
                <a:cs typeface="Arial"/>
              </a:rPr>
              <a:t>then </a:t>
            </a:r>
            <a:r>
              <a:rPr sz="614" spc="-10" dirty="0">
                <a:latin typeface="Arial"/>
                <a:cs typeface="Arial"/>
              </a:rPr>
              <a:t>differentiating, </a:t>
            </a:r>
            <a:r>
              <a:rPr sz="614" spc="-34" dirty="0">
                <a:latin typeface="Arial"/>
                <a:cs typeface="Arial"/>
              </a:rPr>
              <a:t>and </a:t>
            </a:r>
            <a:r>
              <a:rPr sz="614" spc="-17" dirty="0">
                <a:latin typeface="Arial"/>
                <a:cs typeface="Arial"/>
              </a:rPr>
              <a:t>then </a:t>
            </a:r>
            <a:r>
              <a:rPr sz="614" spc="-34" dirty="0">
                <a:latin typeface="Arial"/>
                <a:cs typeface="Arial"/>
              </a:rPr>
              <a:t>by </a:t>
            </a:r>
            <a:r>
              <a:rPr sz="614" spc="-31" dirty="0">
                <a:latin typeface="Arial"/>
                <a:cs typeface="Arial"/>
              </a:rPr>
              <a:t>using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34" dirty="0">
                <a:latin typeface="Arial"/>
                <a:cs typeface="Arial"/>
              </a:rPr>
              <a:t>power  </a:t>
            </a:r>
            <a:r>
              <a:rPr sz="614" spc="-14" dirty="0">
                <a:latin typeface="Arial"/>
                <a:cs typeface="Arial"/>
              </a:rPr>
              <a:t>rule. </a:t>
            </a:r>
            <a:r>
              <a:rPr sz="614" spc="-17" dirty="0">
                <a:latin typeface="Arial"/>
                <a:cs typeface="Arial"/>
              </a:rPr>
              <a:t>Are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41" dirty="0">
                <a:latin typeface="Arial"/>
                <a:cs typeface="Arial"/>
              </a:rPr>
              <a:t>answers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-106" dirty="0">
                <a:latin typeface="Arial"/>
                <a:cs typeface="Arial"/>
              </a:rPr>
              <a:t> </a:t>
            </a:r>
            <a:r>
              <a:rPr sz="614" spc="-48" dirty="0">
                <a:latin typeface="Arial"/>
                <a:cs typeface="Arial"/>
              </a:rPr>
              <a:t>same?</a:t>
            </a:r>
            <a:endParaRPr sz="614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960608" y="4867090"/>
            <a:ext cx="198899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110. </a:t>
            </a:r>
            <a:r>
              <a:rPr sz="614" spc="-17" dirty="0">
                <a:latin typeface="Arial"/>
                <a:cs typeface="Arial"/>
              </a:rPr>
              <a:t>Prove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7" dirty="0">
                <a:latin typeface="Arial"/>
                <a:cs typeface="Arial"/>
              </a:rPr>
              <a:t>statement </a:t>
            </a:r>
            <a:r>
              <a:rPr sz="614" dirty="0">
                <a:latin typeface="Arial"/>
                <a:cs typeface="Arial"/>
              </a:rPr>
              <a:t>in </a:t>
            </a:r>
            <a:r>
              <a:rPr sz="614" spc="-14" dirty="0">
                <a:latin typeface="DejaVu Sans"/>
                <a:cs typeface="DejaVu Sans"/>
              </a:rPr>
              <a:t>§</a:t>
            </a:r>
            <a:r>
              <a:rPr sz="614" spc="-14" dirty="0">
                <a:solidFill>
                  <a:srgbClr val="0000FF"/>
                </a:solidFill>
                <a:latin typeface="Arial"/>
                <a:cs typeface="Arial"/>
                <a:hlinkClick r:id="rId2" action="ppaction://hlinksldjump"/>
              </a:rPr>
              <a:t>6.6</a:t>
            </a:r>
            <a:r>
              <a:rPr sz="614" spc="-14" dirty="0">
                <a:latin typeface="Arial"/>
                <a:cs typeface="Arial"/>
              </a:rPr>
              <a:t>, </a:t>
            </a:r>
            <a:r>
              <a:rPr sz="614" spc="-7" dirty="0">
                <a:latin typeface="Arial"/>
                <a:cs typeface="Arial"/>
              </a:rPr>
              <a:t>i.e. </a:t>
            </a:r>
            <a:r>
              <a:rPr sz="614" spc="-31" dirty="0">
                <a:latin typeface="Arial"/>
                <a:cs typeface="Arial"/>
              </a:rPr>
              <a:t>show </a:t>
            </a:r>
            <a:r>
              <a:rPr sz="614" spc="17" dirty="0">
                <a:latin typeface="Arial"/>
                <a:cs typeface="Arial"/>
              </a:rPr>
              <a:t>that </a:t>
            </a:r>
            <a:r>
              <a:rPr sz="614" spc="7" dirty="0">
                <a:latin typeface="Times New Roman"/>
                <a:cs typeface="Times New Roman"/>
              </a:rPr>
              <a:t>(</a:t>
            </a:r>
            <a:r>
              <a:rPr sz="614" spc="7" dirty="0">
                <a:latin typeface="DejaVu Serif"/>
                <a:cs typeface="DejaVu Serif"/>
              </a:rPr>
              <a:t>cu</a:t>
            </a:r>
            <a:r>
              <a:rPr sz="614" spc="7" dirty="0">
                <a:latin typeface="Times New Roman"/>
                <a:cs typeface="Times New Roman"/>
              </a:rPr>
              <a:t>)</a:t>
            </a:r>
            <a:r>
              <a:rPr sz="614" i="1" spc="10" baseline="37037" dirty="0">
                <a:latin typeface="Arial"/>
                <a:cs typeface="Arial"/>
              </a:rPr>
              <a:t>j</a:t>
            </a:r>
            <a:r>
              <a:rPr sz="614" i="1" spc="25" baseline="37037" dirty="0">
                <a:latin typeface="Arial"/>
                <a:cs typeface="Arial"/>
              </a:rPr>
              <a:t> </a:t>
            </a:r>
            <a:r>
              <a:rPr sz="614" spc="150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172608" y="4954874"/>
            <a:ext cx="36368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55" dirty="0">
                <a:latin typeface="Arial"/>
                <a:cs typeface="Arial"/>
              </a:rPr>
              <a:t>j</a:t>
            </a:r>
            <a:endParaRPr sz="409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061114" y="4961976"/>
            <a:ext cx="120144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24" dirty="0">
                <a:latin typeface="DejaVu Serif"/>
                <a:cs typeface="DejaVu Serif"/>
              </a:rPr>
              <a:t>c</a:t>
            </a:r>
            <a:r>
              <a:rPr sz="614" spc="-24" dirty="0">
                <a:latin typeface="Times New Roman"/>
                <a:cs typeface="Times New Roman"/>
              </a:rPr>
              <a:t>(</a:t>
            </a:r>
            <a:r>
              <a:rPr sz="614" spc="-24" dirty="0">
                <a:latin typeface="DejaVu Serif"/>
                <a:cs typeface="DejaVu Serif"/>
              </a:rPr>
              <a:t>u </a:t>
            </a:r>
            <a:r>
              <a:rPr sz="614" spc="37" dirty="0">
                <a:latin typeface="Times New Roman"/>
                <a:cs typeface="Times New Roman"/>
              </a:rPr>
              <a:t>) </a:t>
            </a:r>
            <a:r>
              <a:rPr sz="614" spc="-17" dirty="0">
                <a:latin typeface="Arial"/>
                <a:cs typeface="Arial"/>
              </a:rPr>
              <a:t>follows </a:t>
            </a:r>
            <a:r>
              <a:rPr sz="614" spc="-3" dirty="0">
                <a:latin typeface="Arial"/>
                <a:cs typeface="Arial"/>
              </a:rPr>
              <a:t>from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7" dirty="0">
                <a:latin typeface="Arial"/>
                <a:cs typeface="Arial"/>
              </a:rPr>
              <a:t>product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14" dirty="0">
                <a:latin typeface="Arial"/>
                <a:cs typeface="Arial"/>
              </a:rPr>
              <a:t>rule.</a:t>
            </a:r>
            <a:endParaRPr sz="614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058005" y="5083888"/>
            <a:ext cx="1843520" cy="19733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1689">
              <a:spcBef>
                <a:spcPts val="65"/>
              </a:spcBef>
            </a:pPr>
            <a:r>
              <a:rPr sz="614" b="1" spc="-20" dirty="0">
                <a:latin typeface="Arial"/>
                <a:cs typeface="Arial"/>
              </a:rPr>
              <a:t>Compute </a:t>
            </a:r>
            <a:r>
              <a:rPr sz="614" b="1" spc="-7" dirty="0">
                <a:latin typeface="Arial"/>
                <a:cs typeface="Arial"/>
              </a:rPr>
              <a:t>the </a:t>
            </a:r>
            <a:r>
              <a:rPr sz="614" b="1" spc="-27" dirty="0">
                <a:latin typeface="Arial"/>
                <a:cs typeface="Arial"/>
              </a:rPr>
              <a:t>derivatives </a:t>
            </a:r>
            <a:r>
              <a:rPr sz="614" b="1" spc="-20" dirty="0">
                <a:latin typeface="Arial"/>
                <a:cs typeface="Arial"/>
              </a:rPr>
              <a:t>of </a:t>
            </a:r>
            <a:r>
              <a:rPr sz="614" b="1" spc="-7" dirty="0">
                <a:latin typeface="Arial"/>
                <a:cs typeface="Arial"/>
              </a:rPr>
              <a:t>the </a:t>
            </a:r>
            <a:r>
              <a:rPr sz="614" b="1" spc="-27" dirty="0">
                <a:latin typeface="Arial"/>
                <a:cs typeface="Arial"/>
              </a:rPr>
              <a:t>following</a:t>
            </a:r>
            <a:r>
              <a:rPr sz="614" b="1" spc="-41" dirty="0">
                <a:latin typeface="Arial"/>
                <a:cs typeface="Arial"/>
              </a:rPr>
              <a:t> </a:t>
            </a:r>
            <a:r>
              <a:rPr sz="614" b="1" spc="-24" dirty="0">
                <a:latin typeface="Arial"/>
                <a:cs typeface="Arial"/>
              </a:rPr>
              <a:t>functions.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0"/>
              </a:spcBef>
            </a:pPr>
            <a:r>
              <a:rPr sz="614" spc="20" dirty="0">
                <a:latin typeface="Arial"/>
                <a:cs typeface="Arial"/>
              </a:rPr>
              <a:t>(try </a:t>
            </a:r>
            <a:r>
              <a:rPr sz="614" spc="14" dirty="0">
                <a:latin typeface="Arial"/>
                <a:cs typeface="Arial"/>
              </a:rPr>
              <a:t>to </a:t>
            </a:r>
            <a:r>
              <a:rPr sz="614" spc="-7" dirty="0">
                <a:latin typeface="Arial"/>
                <a:cs typeface="Arial"/>
              </a:rPr>
              <a:t>simplify </a:t>
            </a:r>
            <a:r>
              <a:rPr sz="614" spc="-20" dirty="0">
                <a:latin typeface="Arial"/>
                <a:cs typeface="Arial"/>
              </a:rPr>
              <a:t>your</a:t>
            </a:r>
            <a:r>
              <a:rPr sz="614" spc="116" dirty="0">
                <a:latin typeface="Arial"/>
                <a:cs typeface="Arial"/>
              </a:rPr>
              <a:t> </a:t>
            </a:r>
            <a:r>
              <a:rPr sz="614" spc="-31" dirty="0">
                <a:latin typeface="Arial"/>
                <a:cs typeface="Arial"/>
              </a:rPr>
              <a:t>answers)</a:t>
            </a:r>
            <a:endParaRPr sz="614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960607" y="5412907"/>
            <a:ext cx="104168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111.</a:t>
            </a:r>
            <a:r>
              <a:rPr sz="614" b="1" spc="82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61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20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r>
              <a:rPr sz="614" spc="-17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7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Times New Roman"/>
                <a:cs typeface="Times New Roman"/>
              </a:rPr>
              <a:t>(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-61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20" dirty="0">
                <a:latin typeface="Times New Roman"/>
                <a:cs typeface="Times New Roman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1)</a:t>
            </a:r>
            <a:r>
              <a:rPr sz="614" spc="41" baseline="41666" dirty="0">
                <a:latin typeface="Times New Roman"/>
                <a:cs typeface="Times New Roman"/>
              </a:rPr>
              <a:t>2</a:t>
            </a:r>
            <a:endParaRPr sz="614" baseline="41666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960607" y="5585534"/>
            <a:ext cx="69619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112.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920" u="sng" spc="10" baseline="3703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920" u="sng" spc="-235" baseline="3703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920" u="sng" spc="-41" baseline="37037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920" spc="-41" baseline="37037" dirty="0">
                <a:latin typeface="DejaVu Sans"/>
                <a:cs typeface="DejaVu Sans"/>
              </a:rPr>
              <a:t> </a:t>
            </a:r>
            <a:r>
              <a:rPr sz="920" u="sng" spc="10" baseline="3703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endParaRPr sz="920" baseline="37037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438728" y="5638199"/>
            <a:ext cx="23596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4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20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960608" y="5798600"/>
            <a:ext cx="46326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113.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95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428380" y="5735882"/>
            <a:ext cx="5411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16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475304" y="5851256"/>
            <a:ext cx="20002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85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668316" y="5735882"/>
            <a:ext cx="5411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u="sng" spc="-92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Σ</a:t>
            </a:r>
            <a:endParaRPr sz="614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475304" y="5753936"/>
            <a:ext cx="328613" cy="1026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920" u="sng" spc="-5" baseline="308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920" u="sng" spc="-76" baseline="308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20" u="sng" spc="10" baseline="308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920" spc="117" baseline="3086" dirty="0">
                <a:latin typeface="Times New Roman"/>
                <a:cs typeface="Times New Roman"/>
              </a:rPr>
              <a:t> </a:t>
            </a:r>
            <a:r>
              <a:rPr sz="409" i="1" u="sng" spc="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−</a:t>
            </a:r>
            <a:r>
              <a:rPr sz="409" spc="95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960608" y="5992962"/>
            <a:ext cx="77931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114.</a:t>
            </a:r>
            <a:r>
              <a:rPr sz="614" b="1" spc="75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4" dirty="0">
                <a:latin typeface="Times New Roman"/>
                <a:cs typeface="Times New Roman"/>
              </a:rPr>
              <a:t> </a:t>
            </a:r>
            <a:r>
              <a:rPr sz="920" spc="220" baseline="52469" dirty="0">
                <a:latin typeface="Arial"/>
                <a:cs typeface="Arial"/>
              </a:rPr>
              <a:t>√</a:t>
            </a:r>
            <a:r>
              <a:rPr sz="614" spc="147" dirty="0">
                <a:latin typeface="Times New Roman"/>
                <a:cs typeface="Times New Roman"/>
              </a:rPr>
              <a:t>1</a:t>
            </a:r>
            <a:r>
              <a:rPr sz="614" spc="-20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61" dirty="0">
                <a:latin typeface="DejaVu Sans"/>
                <a:cs typeface="DejaVu Sans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2</a:t>
            </a:r>
            <a:endParaRPr sz="614" baseline="23148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142119" y="4037107"/>
            <a:ext cx="71480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115.</a:t>
            </a:r>
            <a:r>
              <a:rPr sz="614" b="1" spc="75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1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95" dirty="0">
                <a:latin typeface="Times New Roman"/>
                <a:cs typeface="Times New Roman"/>
              </a:rPr>
              <a:t> </a:t>
            </a:r>
            <a:r>
              <a:rPr sz="920" spc="-20" baseline="37037" dirty="0">
                <a:latin typeface="DejaVu Serif"/>
                <a:cs typeface="DejaVu Serif"/>
              </a:rPr>
              <a:t>ax</a:t>
            </a:r>
            <a:r>
              <a:rPr sz="920" spc="-97" baseline="37037" dirty="0">
                <a:latin typeface="DejaVu Serif"/>
                <a:cs typeface="DejaVu Serif"/>
              </a:rPr>
              <a:t> </a:t>
            </a:r>
            <a:r>
              <a:rPr sz="920" spc="209" baseline="37037" dirty="0">
                <a:latin typeface="Times New Roman"/>
                <a:cs typeface="Times New Roman"/>
              </a:rPr>
              <a:t>+</a:t>
            </a:r>
            <a:r>
              <a:rPr sz="920" spc="-25" baseline="37037" dirty="0">
                <a:latin typeface="Times New Roman"/>
                <a:cs typeface="Times New Roman"/>
              </a:rPr>
              <a:t> </a:t>
            </a:r>
            <a:r>
              <a:rPr sz="920" spc="-189" baseline="37037" dirty="0">
                <a:latin typeface="DejaVu Serif"/>
                <a:cs typeface="DejaVu Serif"/>
              </a:rPr>
              <a:t>b</a:t>
            </a:r>
            <a:endParaRPr sz="920" baseline="37037">
              <a:latin typeface="DejaVu Serif"/>
              <a:cs typeface="DejaVu Serif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6628898" y="4104002"/>
            <a:ext cx="219508" cy="0"/>
          </a:xfrm>
          <a:custGeom>
            <a:avLst/>
            <a:gdLst/>
            <a:ahLst/>
            <a:cxnLst/>
            <a:rect l="l" t="t" r="r" b="b"/>
            <a:pathLst>
              <a:path w="321945">
                <a:moveTo>
                  <a:pt x="0" y="0"/>
                </a:moveTo>
                <a:lnTo>
                  <a:pt x="321538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" name="object 47"/>
          <p:cNvSpPr txBox="1"/>
          <p:nvPr/>
        </p:nvSpPr>
        <p:spPr>
          <a:xfrm>
            <a:off x="6620525" y="4089771"/>
            <a:ext cx="23596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4" dirty="0">
                <a:latin typeface="DejaVu Serif"/>
                <a:cs typeface="DejaVu Serif"/>
              </a:rPr>
              <a:t>cx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85" dirty="0">
                <a:latin typeface="Times New Roman"/>
                <a:cs typeface="Times New Roman"/>
              </a:rPr>
              <a:t> </a:t>
            </a:r>
            <a:r>
              <a:rPr sz="614" spc="-68" dirty="0">
                <a:latin typeface="DejaVu Serif"/>
                <a:cs typeface="DejaVu Serif"/>
              </a:rPr>
              <a:t>d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758593" y="4231607"/>
            <a:ext cx="5715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628897" y="4348708"/>
            <a:ext cx="316923" cy="0"/>
          </a:xfrm>
          <a:custGeom>
            <a:avLst/>
            <a:gdLst/>
            <a:ahLst/>
            <a:cxnLst/>
            <a:rect l="l" t="t" r="r" b="b"/>
            <a:pathLst>
              <a:path w="464820">
                <a:moveTo>
                  <a:pt x="0" y="0"/>
                </a:moveTo>
                <a:lnTo>
                  <a:pt x="464362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" name="object 50"/>
          <p:cNvSpPr txBox="1"/>
          <p:nvPr/>
        </p:nvSpPr>
        <p:spPr>
          <a:xfrm>
            <a:off x="6142118" y="4281822"/>
            <a:ext cx="807893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575"/>
              </a:lnSpc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116.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58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  <a:p>
            <a:pPr marL="486628">
              <a:lnSpc>
                <a:spcPts val="575"/>
              </a:lnSpc>
            </a:pPr>
            <a:r>
              <a:rPr sz="614" spc="20" dirty="0">
                <a:latin typeface="Times New Roman"/>
                <a:cs typeface="Times New Roman"/>
              </a:rPr>
              <a:t>(1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92" dirty="0">
                <a:latin typeface="Times New Roman"/>
                <a:cs typeface="Times New Roman"/>
              </a:rPr>
              <a:t> </a:t>
            </a:r>
            <a:r>
              <a:rPr sz="614" spc="41" dirty="0">
                <a:latin typeface="DejaVu Serif"/>
                <a:cs typeface="DejaVu Serif"/>
              </a:rPr>
              <a:t>x</a:t>
            </a:r>
            <a:r>
              <a:rPr sz="614" spc="61" baseline="23148" dirty="0">
                <a:latin typeface="Times New Roman"/>
                <a:cs typeface="Times New Roman"/>
              </a:rPr>
              <a:t>2</a:t>
            </a:r>
            <a:r>
              <a:rPr sz="614" spc="41" dirty="0">
                <a:latin typeface="Times New Roman"/>
                <a:cs typeface="Times New Roman"/>
              </a:rPr>
              <a:t>)</a:t>
            </a:r>
            <a:r>
              <a:rPr sz="614" spc="61" baseline="23148" dirty="0">
                <a:latin typeface="Times New Roman"/>
                <a:cs typeface="Times New Roman"/>
              </a:rPr>
              <a:t>2</a:t>
            </a:r>
            <a:endParaRPr sz="614" baseline="23148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722199" y="4471924"/>
            <a:ext cx="6277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628897" y="4589032"/>
            <a:ext cx="249382" cy="0"/>
          </a:xfrm>
          <a:custGeom>
            <a:avLst/>
            <a:gdLst/>
            <a:ahLst/>
            <a:cxnLst/>
            <a:rect l="l" t="t" r="r" b="b"/>
            <a:pathLst>
              <a:path w="365760">
                <a:moveTo>
                  <a:pt x="0" y="0"/>
                </a:moveTo>
                <a:lnTo>
                  <a:pt x="365429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" name="object 53"/>
          <p:cNvSpPr/>
          <p:nvPr/>
        </p:nvSpPr>
        <p:spPr>
          <a:xfrm>
            <a:off x="6832820" y="4605423"/>
            <a:ext cx="45460" cy="0"/>
          </a:xfrm>
          <a:custGeom>
            <a:avLst/>
            <a:gdLst/>
            <a:ahLst/>
            <a:cxnLst/>
            <a:rect l="l" t="t" r="r" b="b"/>
            <a:pathLst>
              <a:path w="66675">
                <a:moveTo>
                  <a:pt x="0" y="0"/>
                </a:moveTo>
                <a:lnTo>
                  <a:pt x="66332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" name="object 54"/>
          <p:cNvSpPr txBox="1"/>
          <p:nvPr/>
        </p:nvSpPr>
        <p:spPr>
          <a:xfrm>
            <a:off x="6142118" y="4522138"/>
            <a:ext cx="744682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583"/>
              </a:lnSpc>
              <a:spcBef>
                <a:spcPts val="65"/>
              </a:spcBef>
              <a:tabLst>
                <a:tab pos="623871" algn="l"/>
              </a:tabLst>
            </a:pPr>
            <a:r>
              <a:rPr sz="614" b="1" dirty="0">
                <a:latin typeface="Arial"/>
                <a:cs typeface="Arial"/>
              </a:rPr>
              <a:t>117. 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34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	</a:t>
            </a:r>
            <a:r>
              <a:rPr sz="614" spc="130" dirty="0">
                <a:latin typeface="DejaVu Sans"/>
                <a:cs typeface="DejaVu Sans"/>
              </a:rPr>
              <a:t>√</a:t>
            </a:r>
            <a:endParaRPr sz="614">
              <a:latin typeface="DejaVu Sans"/>
              <a:cs typeface="DejaVu Sans"/>
            </a:endParaRPr>
          </a:p>
          <a:p>
            <a:pPr marL="486628">
              <a:lnSpc>
                <a:spcPts val="583"/>
              </a:lnSpc>
            </a:pP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430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142118" y="4803844"/>
            <a:ext cx="46326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118.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95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609883" y="4686288"/>
            <a:ext cx="9741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457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698343" y="4770951"/>
            <a:ext cx="203489" cy="0"/>
          </a:xfrm>
          <a:custGeom>
            <a:avLst/>
            <a:gdLst/>
            <a:ahLst/>
            <a:cxnLst/>
            <a:rect l="l" t="t" r="r" b="b"/>
            <a:pathLst>
              <a:path w="298450">
                <a:moveTo>
                  <a:pt x="0" y="0"/>
                </a:moveTo>
                <a:lnTo>
                  <a:pt x="298259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8" name="object 58"/>
          <p:cNvSpPr txBox="1"/>
          <p:nvPr/>
        </p:nvSpPr>
        <p:spPr>
          <a:xfrm>
            <a:off x="6700032" y="4743928"/>
            <a:ext cx="200025" cy="219773"/>
          </a:xfrm>
          <a:prstGeom prst="rect">
            <a:avLst/>
          </a:prstGeom>
        </p:spPr>
        <p:txBody>
          <a:bodyPr vert="horz" wrap="square" lIns="0" tIns="17750" rIns="0" bIns="0" rtlCol="0">
            <a:spAutoFit/>
          </a:bodyPr>
          <a:lstStyle/>
          <a:p>
            <a:pPr marL="8659">
              <a:spcBef>
                <a:spcPts val="139"/>
              </a:spcBef>
            </a:pPr>
            <a:r>
              <a:rPr sz="614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 </a:t>
            </a:r>
            <a:r>
              <a:rPr sz="614" u="sng" spc="-27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14" spc="-143" dirty="0">
                <a:latin typeface="DejaVu Sans"/>
                <a:cs typeface="DejaVu Sans"/>
              </a:rPr>
              <a:t>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  <a:p>
            <a:pPr marL="8659">
              <a:spcBef>
                <a:spcPts val="75"/>
              </a:spcBef>
            </a:pP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99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617078" y="4960521"/>
            <a:ext cx="9741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90" dirty="0">
                <a:latin typeface="Arial"/>
                <a:cs typeface="Arial"/>
              </a:rPr>
              <a:t>√</a:t>
            </a:r>
            <a:endParaRPr sz="614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6705531" y="5045185"/>
            <a:ext cx="254577" cy="0"/>
          </a:xfrm>
          <a:custGeom>
            <a:avLst/>
            <a:gdLst/>
            <a:ahLst/>
            <a:cxnLst/>
            <a:rect l="l" t="t" r="r" b="b"/>
            <a:pathLst>
              <a:path w="373379">
                <a:moveTo>
                  <a:pt x="0" y="0"/>
                </a:moveTo>
                <a:lnTo>
                  <a:pt x="37325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1" name="object 61"/>
          <p:cNvSpPr txBox="1"/>
          <p:nvPr/>
        </p:nvSpPr>
        <p:spPr>
          <a:xfrm>
            <a:off x="6839634" y="5000674"/>
            <a:ext cx="14633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30" dirty="0">
                <a:latin typeface="DejaVu Sans"/>
                <a:cs typeface="DejaVu Sans"/>
              </a:rPr>
              <a:t>√</a:t>
            </a:r>
            <a:r>
              <a:rPr sz="614" u="sng" spc="12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3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142119" y="5060387"/>
            <a:ext cx="82651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119.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511" spc="87" baseline="55555" dirty="0">
                <a:latin typeface="Times New Roman"/>
                <a:cs typeface="Times New Roman"/>
              </a:rPr>
              <a:t>3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153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710717" y="5229359"/>
            <a:ext cx="4632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20" dirty="0">
                <a:latin typeface="DejaVu Serif"/>
                <a:cs typeface="DejaVu Serif"/>
              </a:rPr>
              <a:t>t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6617415" y="5346469"/>
            <a:ext cx="232930" cy="0"/>
          </a:xfrm>
          <a:custGeom>
            <a:avLst/>
            <a:gdLst/>
            <a:ahLst/>
            <a:cxnLst/>
            <a:rect l="l" t="t" r="r" b="b"/>
            <a:pathLst>
              <a:path w="341629">
                <a:moveTo>
                  <a:pt x="0" y="0"/>
                </a:moveTo>
                <a:lnTo>
                  <a:pt x="341350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5" name="object 65"/>
          <p:cNvSpPr/>
          <p:nvPr/>
        </p:nvSpPr>
        <p:spPr>
          <a:xfrm>
            <a:off x="6821338" y="5362861"/>
            <a:ext cx="29008" cy="0"/>
          </a:xfrm>
          <a:custGeom>
            <a:avLst/>
            <a:gdLst/>
            <a:ahLst/>
            <a:cxnLst/>
            <a:rect l="l" t="t" r="r" b="b"/>
            <a:pathLst>
              <a:path w="42545">
                <a:moveTo>
                  <a:pt x="0" y="0"/>
                </a:moveTo>
                <a:lnTo>
                  <a:pt x="42265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6" name="object 66"/>
          <p:cNvSpPr txBox="1"/>
          <p:nvPr/>
        </p:nvSpPr>
        <p:spPr>
          <a:xfrm>
            <a:off x="6142118" y="5279574"/>
            <a:ext cx="716973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610"/>
              </a:lnSpc>
              <a:spcBef>
                <a:spcPts val="65"/>
              </a:spcBef>
              <a:tabLst>
                <a:tab pos="612614" algn="l"/>
              </a:tabLst>
            </a:pPr>
            <a:r>
              <a:rPr sz="614" b="1" dirty="0">
                <a:latin typeface="Arial"/>
                <a:cs typeface="Arial"/>
              </a:rPr>
              <a:t>120. </a:t>
            </a:r>
            <a:r>
              <a:rPr sz="614" b="1" spc="95" dirty="0">
                <a:latin typeface="Arial"/>
                <a:cs typeface="Arial"/>
              </a:rPr>
              <a:t> </a:t>
            </a:r>
            <a:r>
              <a:rPr sz="614" spc="10" dirty="0">
                <a:latin typeface="DejaVu Serif"/>
                <a:cs typeface="DejaVu Serif"/>
              </a:rPr>
              <a:t>ϕ</a:t>
            </a:r>
            <a:r>
              <a:rPr sz="614" spc="10" dirty="0">
                <a:latin typeface="Times New Roman"/>
                <a:cs typeface="Times New Roman"/>
              </a:rPr>
              <a:t>(</a:t>
            </a:r>
            <a:r>
              <a:rPr sz="614" spc="10" dirty="0">
                <a:latin typeface="DejaVu Serif"/>
                <a:cs typeface="DejaVu Serif"/>
              </a:rPr>
              <a:t>t</a:t>
            </a:r>
            <a:r>
              <a:rPr sz="614" spc="10" dirty="0">
                <a:latin typeface="Times New Roman"/>
                <a:cs typeface="Times New Roman"/>
              </a:rPr>
              <a:t>)</a:t>
            </a:r>
            <a:r>
              <a:rPr sz="614" spc="2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	</a:t>
            </a:r>
            <a:r>
              <a:rPr sz="614" spc="130" dirty="0">
                <a:latin typeface="DejaVu Sans"/>
                <a:cs typeface="DejaVu Sans"/>
              </a:rPr>
              <a:t>√</a:t>
            </a:r>
            <a:endParaRPr sz="614">
              <a:latin typeface="DejaVu Sans"/>
              <a:cs typeface="DejaVu Sans"/>
            </a:endParaRPr>
          </a:p>
          <a:p>
            <a:pPr marL="474938">
              <a:lnSpc>
                <a:spcPts val="610"/>
              </a:lnSpc>
            </a:pP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426" dirty="0">
                <a:latin typeface="Times New Roman"/>
                <a:cs typeface="Times New Roman"/>
              </a:rPr>
              <a:t> </a:t>
            </a:r>
            <a:r>
              <a:rPr sz="614" spc="-20" dirty="0">
                <a:latin typeface="DejaVu Serif"/>
                <a:cs typeface="DejaVu Serif"/>
              </a:rPr>
              <a:t>t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142118" y="5561280"/>
            <a:ext cx="44854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121. </a:t>
            </a:r>
            <a:r>
              <a:rPr sz="614" spc="-7" dirty="0">
                <a:latin typeface="DejaVu Serif"/>
                <a:cs typeface="DejaVu Serif"/>
              </a:rPr>
              <a:t>g</a:t>
            </a:r>
            <a:r>
              <a:rPr sz="614" spc="-7" dirty="0">
                <a:latin typeface="Times New Roman"/>
                <a:cs typeface="Times New Roman"/>
              </a:rPr>
              <a:t>(</a:t>
            </a:r>
            <a:r>
              <a:rPr sz="614" spc="-7" dirty="0">
                <a:latin typeface="DejaVu Serif"/>
                <a:cs typeface="DejaVu Serif"/>
              </a:rPr>
              <a:t>s</a:t>
            </a:r>
            <a:r>
              <a:rPr sz="614" spc="-7" dirty="0">
                <a:latin typeface="Times New Roman"/>
                <a:cs typeface="Times New Roman"/>
              </a:rPr>
              <a:t>)</a:t>
            </a:r>
            <a:r>
              <a:rPr sz="614" spc="61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595483" y="5443725"/>
            <a:ext cx="309995" cy="11089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8320">
              <a:lnSpc>
                <a:spcPts val="368"/>
              </a:lnSpc>
              <a:spcBef>
                <a:spcPts val="65"/>
              </a:spcBef>
              <a:tabLst>
                <a:tab pos="300895" algn="l"/>
              </a:tabLst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614">
              <a:latin typeface="Times New Roman"/>
              <a:cs typeface="Times New Roman"/>
            </a:endParaRPr>
          </a:p>
          <a:p>
            <a:pPr marL="8659">
              <a:lnSpc>
                <a:spcPts val="368"/>
              </a:lnSpc>
            </a:pPr>
            <a:r>
              <a:rPr sz="614" spc="457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685632" y="5511066"/>
            <a:ext cx="19223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 </a:t>
            </a:r>
            <a:r>
              <a:rPr sz="614" u="sng" spc="-27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14" spc="-133" dirty="0">
                <a:latin typeface="DejaVu Sans"/>
                <a:cs typeface="DejaVu Sans"/>
              </a:rPr>
              <a:t> </a:t>
            </a:r>
            <a:r>
              <a:rPr sz="614" u="sng" spc="-2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s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685632" y="5613936"/>
            <a:ext cx="19223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89" dirty="0">
                <a:latin typeface="Times New Roman"/>
                <a:cs typeface="Times New Roman"/>
              </a:rPr>
              <a:t> </a:t>
            </a:r>
            <a:r>
              <a:rPr sz="614" spc="-24" dirty="0">
                <a:latin typeface="DejaVu Serif"/>
                <a:cs typeface="DejaVu Serif"/>
              </a:rPr>
              <a:t>s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6700206" y="5802621"/>
            <a:ext cx="246351" cy="0"/>
          </a:xfrm>
          <a:custGeom>
            <a:avLst/>
            <a:gdLst/>
            <a:ahLst/>
            <a:cxnLst/>
            <a:rect l="l" t="t" r="r" b="b"/>
            <a:pathLst>
              <a:path w="361314">
                <a:moveTo>
                  <a:pt x="0" y="0"/>
                </a:moveTo>
                <a:lnTo>
                  <a:pt x="361149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2" name="object 72"/>
          <p:cNvSpPr/>
          <p:nvPr/>
        </p:nvSpPr>
        <p:spPr>
          <a:xfrm>
            <a:off x="6905340" y="5842773"/>
            <a:ext cx="41131" cy="0"/>
          </a:xfrm>
          <a:custGeom>
            <a:avLst/>
            <a:gdLst/>
            <a:ahLst/>
            <a:cxnLst/>
            <a:rect l="l" t="t" r="r" b="b"/>
            <a:pathLst>
              <a:path w="60325">
                <a:moveTo>
                  <a:pt x="0" y="0"/>
                </a:moveTo>
                <a:lnTo>
                  <a:pt x="60286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3" name="object 73"/>
          <p:cNvSpPr txBox="1"/>
          <p:nvPr/>
        </p:nvSpPr>
        <p:spPr>
          <a:xfrm>
            <a:off x="6142118" y="5810273"/>
            <a:ext cx="81308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122. </a:t>
            </a:r>
            <a:r>
              <a:rPr sz="614" dirty="0">
                <a:latin typeface="DejaVu Serif"/>
                <a:cs typeface="DejaVu Serif"/>
              </a:rPr>
              <a:t>h</a:t>
            </a:r>
            <a:r>
              <a:rPr sz="614" dirty="0">
                <a:latin typeface="Times New Roman"/>
                <a:cs typeface="Times New Roman"/>
              </a:rPr>
              <a:t>(</a:t>
            </a:r>
            <a:r>
              <a:rPr sz="614" dirty="0">
                <a:latin typeface="DejaVu Serif"/>
                <a:cs typeface="DejaVu Serif"/>
              </a:rPr>
              <a:t>ρ</a:t>
            </a:r>
            <a:r>
              <a:rPr sz="614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920" spc="-122" baseline="64814" dirty="0">
                <a:latin typeface="Arial"/>
                <a:cs typeface="Arial"/>
              </a:rPr>
              <a:t>√</a:t>
            </a:r>
            <a:r>
              <a:rPr sz="511" spc="-122" baseline="44444" dirty="0">
                <a:latin typeface="Times New Roman"/>
                <a:cs typeface="Times New Roman"/>
              </a:rPr>
              <a:t>3 </a:t>
            </a:r>
            <a:r>
              <a:rPr sz="614" spc="-37" dirty="0">
                <a:latin typeface="DejaVu Serif"/>
                <a:cs typeface="DejaVu Serif"/>
              </a:rPr>
              <a:t>ρ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20" dirty="0">
                <a:latin typeface="Times New Roman"/>
                <a:cs typeface="Times New Roman"/>
              </a:rPr>
              <a:t> </a:t>
            </a:r>
            <a:r>
              <a:rPr sz="920" spc="66" baseline="37037" dirty="0">
                <a:latin typeface="DejaVu Sans"/>
                <a:cs typeface="DejaVu Sans"/>
              </a:rPr>
              <a:t>√</a:t>
            </a:r>
            <a:r>
              <a:rPr sz="614" spc="44" dirty="0">
                <a:latin typeface="DejaVu Serif"/>
                <a:cs typeface="DejaVu Serif"/>
              </a:rPr>
              <a:t>ρ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75" name="object 75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6</a:t>
            </a:fld>
            <a:endParaRPr spc="31" dirty="0"/>
          </a:p>
        </p:txBody>
      </p:sp>
      <p:sp>
        <p:nvSpPr>
          <p:cNvPr id="74" name="object 74"/>
          <p:cNvSpPr txBox="1"/>
          <p:nvPr/>
        </p:nvSpPr>
        <p:spPr>
          <a:xfrm>
            <a:off x="6142118" y="5992962"/>
            <a:ext cx="880197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123. </a:t>
            </a:r>
            <a:r>
              <a:rPr sz="614" b="1" dirty="0">
                <a:latin typeface="Georgia"/>
                <a:cs typeface="Georgia"/>
              </a:rPr>
              <a:t>Group</a:t>
            </a:r>
            <a:r>
              <a:rPr sz="614" b="1" spc="-31" dirty="0">
                <a:latin typeface="Georgia"/>
                <a:cs typeface="Georgia"/>
              </a:rPr>
              <a:t> </a:t>
            </a:r>
            <a:r>
              <a:rPr sz="614" b="1" spc="-7" dirty="0">
                <a:latin typeface="Georgia"/>
                <a:cs typeface="Georgia"/>
              </a:rPr>
              <a:t>Problem.</a:t>
            </a:r>
            <a:endParaRPr sz="614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803283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2270</Words>
  <Application>Microsoft Office PowerPoint</Application>
  <PresentationFormat>Widescreen</PresentationFormat>
  <Paragraphs>339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DejaVu Sans</vt:lpstr>
      <vt:lpstr>DejaVu Serif</vt:lpstr>
      <vt:lpstr>Georgia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 salman</dc:creator>
  <cp:lastModifiedBy>emad salman</cp:lastModifiedBy>
  <cp:revision>1</cp:revision>
  <dcterms:created xsi:type="dcterms:W3CDTF">2019-11-11T08:57:58Z</dcterms:created>
  <dcterms:modified xsi:type="dcterms:W3CDTF">2019-11-11T08:58:07Z</dcterms:modified>
</cp:coreProperties>
</file>